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de-DE"/>
              <a:t>Mastertitelformat bearbeiten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9/18/2020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‹Nr.›</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de-DE"/>
              <a:t>Mastertitelformat bearbeiten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9/18/2020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de-DE"/>
              <a:t>Mastertitelformat bearbeiten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9/18/2020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9/18/2020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9/18/2020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de-DE"/>
              <a:t>Mastertitelformat bearbeiten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9/18/2020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de-DE"/>
              <a:t>Mastertitelformat bearbeiten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9/18/2020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9/18/2020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‹Nr.›</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3C161A-4DD0-4250-9381-EA96E0573553}"/>
              </a:ext>
            </a:extLst>
          </p:cNvPr>
          <p:cNvSpPr>
            <a:spLocks noGrp="1"/>
          </p:cNvSpPr>
          <p:nvPr>
            <p:ph type="ctrTitle"/>
          </p:nvPr>
        </p:nvSpPr>
        <p:spPr>
          <a:xfrm>
            <a:off x="1915128" y="1788454"/>
            <a:ext cx="8772446" cy="2098226"/>
          </a:xfrm>
        </p:spPr>
        <p:txBody>
          <a:bodyPr/>
          <a:lstStyle/>
          <a:p>
            <a:r>
              <a:rPr lang="de-DE" dirty="0" err="1"/>
              <a:t>KinderkirchenTage</a:t>
            </a:r>
            <a:endParaRPr lang="de-DE" dirty="0"/>
          </a:p>
        </p:txBody>
      </p:sp>
      <p:sp>
        <p:nvSpPr>
          <p:cNvPr id="3" name="Untertitel 2">
            <a:extLst>
              <a:ext uri="{FF2B5EF4-FFF2-40B4-BE49-F238E27FC236}">
                <a16:creationId xmlns:a16="http://schemas.microsoft.com/office/drawing/2014/main" id="{C021F1E1-4C82-49A7-B8FC-2C8FC500C2AE}"/>
              </a:ext>
            </a:extLst>
          </p:cNvPr>
          <p:cNvSpPr>
            <a:spLocks noGrp="1"/>
          </p:cNvSpPr>
          <p:nvPr>
            <p:ph type="subTitle" idx="1"/>
          </p:nvPr>
        </p:nvSpPr>
        <p:spPr/>
        <p:txBody>
          <a:bodyPr>
            <a:normAutofit lnSpcReduction="10000"/>
          </a:bodyPr>
          <a:lstStyle/>
          <a:p>
            <a:r>
              <a:rPr lang="de-DE" sz="6600" b="1" dirty="0"/>
              <a:t>2020</a:t>
            </a:r>
          </a:p>
        </p:txBody>
      </p:sp>
    </p:spTree>
    <p:extLst>
      <p:ext uri="{BB962C8B-B14F-4D97-AF65-F5344CB8AC3E}">
        <p14:creationId xmlns:p14="http://schemas.microsoft.com/office/powerpoint/2010/main" val="934981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60B9A1-1AF3-4FFB-B6F1-EF21219716D0}"/>
              </a:ext>
            </a:extLst>
          </p:cNvPr>
          <p:cNvSpPr>
            <a:spLocks noGrp="1"/>
          </p:cNvSpPr>
          <p:nvPr>
            <p:ph type="title"/>
          </p:nvPr>
        </p:nvSpPr>
        <p:spPr/>
        <p:txBody>
          <a:bodyPr/>
          <a:lstStyle/>
          <a:p>
            <a:r>
              <a:rPr lang="de-DE" dirty="0"/>
              <a:t>Thema Titel Infos</a:t>
            </a:r>
          </a:p>
        </p:txBody>
      </p:sp>
      <p:sp>
        <p:nvSpPr>
          <p:cNvPr id="3" name="Inhaltsplatzhalter 2">
            <a:extLst>
              <a:ext uri="{FF2B5EF4-FFF2-40B4-BE49-F238E27FC236}">
                <a16:creationId xmlns:a16="http://schemas.microsoft.com/office/drawing/2014/main" id="{747FAA5D-8FF6-4385-9099-55E09247C6FE}"/>
              </a:ext>
            </a:extLst>
          </p:cNvPr>
          <p:cNvSpPr>
            <a:spLocks noGrp="1"/>
          </p:cNvSpPr>
          <p:nvPr>
            <p:ph idx="1"/>
          </p:nvPr>
        </p:nvSpPr>
        <p:spPr/>
        <p:txBody>
          <a:bodyPr/>
          <a:lstStyle/>
          <a:p>
            <a:r>
              <a:rPr lang="de-DE" dirty="0"/>
              <a:t>Dienstag bis Freitag</a:t>
            </a:r>
          </a:p>
          <a:p>
            <a:r>
              <a:rPr lang="de-DE" dirty="0"/>
              <a:t>Titel: Auf den Spuren des Lichts</a:t>
            </a:r>
          </a:p>
          <a:p>
            <a:r>
              <a:rPr lang="de-DE" dirty="0"/>
              <a:t>Thema</a:t>
            </a:r>
          </a:p>
          <a:p>
            <a:pPr lvl="1"/>
            <a:r>
              <a:rPr lang="de-DE" dirty="0"/>
              <a:t>Licht</a:t>
            </a:r>
          </a:p>
          <a:p>
            <a:pPr lvl="2"/>
            <a:r>
              <a:rPr lang="de-DE" dirty="0"/>
              <a:t>Jeder Tag einen neues Symbol</a:t>
            </a:r>
          </a:p>
          <a:p>
            <a:r>
              <a:rPr lang="de-DE" dirty="0"/>
              <a:t>Jesteburg und Bendestorf sind beworben</a:t>
            </a:r>
          </a:p>
          <a:p>
            <a:r>
              <a:rPr lang="de-DE" dirty="0"/>
              <a:t>Zwischen 5-20 Kindern alles möglich</a:t>
            </a:r>
          </a:p>
          <a:p>
            <a:endParaRPr lang="de-DE" dirty="0"/>
          </a:p>
        </p:txBody>
      </p:sp>
      <p:pic>
        <p:nvPicPr>
          <p:cNvPr id="4" name="Inhaltsplatzhalter 4">
            <a:extLst>
              <a:ext uri="{FF2B5EF4-FFF2-40B4-BE49-F238E27FC236}">
                <a16:creationId xmlns:a16="http://schemas.microsoft.com/office/drawing/2014/main" id="{E2BC14BF-8EBB-44C2-93FE-D5777FECEB09}"/>
              </a:ext>
            </a:extLst>
          </p:cNvPr>
          <p:cNvPicPr>
            <a:picLocks noChangeAspect="1"/>
          </p:cNvPicPr>
          <p:nvPr/>
        </p:nvPicPr>
        <p:blipFill>
          <a:blip r:embed="rId2"/>
          <a:stretch>
            <a:fillRect/>
          </a:stretch>
        </p:blipFill>
        <p:spPr>
          <a:xfrm>
            <a:off x="6096000" y="244299"/>
            <a:ext cx="4512816" cy="6383916"/>
          </a:xfrm>
          <a:prstGeom prst="rect">
            <a:avLst/>
          </a:prstGeom>
        </p:spPr>
      </p:pic>
    </p:spTree>
    <p:extLst>
      <p:ext uri="{BB962C8B-B14F-4D97-AF65-F5344CB8AC3E}">
        <p14:creationId xmlns:p14="http://schemas.microsoft.com/office/powerpoint/2010/main" val="1555986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DA0CA6-7AE9-4DD9-B9BF-E9FD73E12743}"/>
              </a:ext>
            </a:extLst>
          </p:cNvPr>
          <p:cNvSpPr>
            <a:spLocks noGrp="1"/>
          </p:cNvSpPr>
          <p:nvPr>
            <p:ph type="title"/>
          </p:nvPr>
        </p:nvSpPr>
        <p:spPr/>
        <p:txBody>
          <a:bodyPr/>
          <a:lstStyle/>
          <a:p>
            <a:r>
              <a:rPr lang="de-DE" dirty="0"/>
              <a:t>Vorbereitungen</a:t>
            </a:r>
          </a:p>
        </p:txBody>
      </p:sp>
      <p:sp>
        <p:nvSpPr>
          <p:cNvPr id="7" name="Inhaltsplatzhalter 6">
            <a:extLst>
              <a:ext uri="{FF2B5EF4-FFF2-40B4-BE49-F238E27FC236}">
                <a16:creationId xmlns:a16="http://schemas.microsoft.com/office/drawing/2014/main" id="{EE8592D3-9D19-4643-9B62-38448B492981}"/>
              </a:ext>
            </a:extLst>
          </p:cNvPr>
          <p:cNvSpPr>
            <a:spLocks noGrp="1"/>
          </p:cNvSpPr>
          <p:nvPr>
            <p:ph idx="1"/>
          </p:nvPr>
        </p:nvSpPr>
        <p:spPr/>
        <p:txBody>
          <a:bodyPr/>
          <a:lstStyle/>
          <a:p>
            <a:r>
              <a:rPr lang="de-DE" dirty="0"/>
              <a:t>19. September 9-11 Uhr</a:t>
            </a:r>
          </a:p>
          <a:p>
            <a:r>
              <a:rPr lang="de-DE" dirty="0"/>
              <a:t>20.September 9-13 Uhr (Essen?)</a:t>
            </a:r>
          </a:p>
          <a:p>
            <a:r>
              <a:rPr lang="de-DE" dirty="0"/>
              <a:t>7.10.2020 am Abend Praxis machen </a:t>
            </a:r>
          </a:p>
          <a:p>
            <a:r>
              <a:rPr lang="de-DE" dirty="0"/>
              <a:t>11.10.2020 letzte Vorbereitungen Aufbau usw. </a:t>
            </a:r>
          </a:p>
          <a:p>
            <a:endParaRPr lang="de-DE" dirty="0"/>
          </a:p>
        </p:txBody>
      </p:sp>
    </p:spTree>
    <p:extLst>
      <p:ext uri="{BB962C8B-B14F-4D97-AF65-F5344CB8AC3E}">
        <p14:creationId xmlns:p14="http://schemas.microsoft.com/office/powerpoint/2010/main" val="2733033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38F6F5-E1CF-4BC3-A179-0789FCCD4620}"/>
              </a:ext>
            </a:extLst>
          </p:cNvPr>
          <p:cNvSpPr>
            <a:spLocks noGrp="1"/>
          </p:cNvSpPr>
          <p:nvPr>
            <p:ph type="title"/>
          </p:nvPr>
        </p:nvSpPr>
        <p:spPr/>
        <p:txBody>
          <a:bodyPr/>
          <a:lstStyle/>
          <a:p>
            <a:r>
              <a:rPr lang="de-DE" dirty="0"/>
              <a:t>Mitarbeit</a:t>
            </a:r>
          </a:p>
        </p:txBody>
      </p:sp>
      <p:sp>
        <p:nvSpPr>
          <p:cNvPr id="3" name="Inhaltsplatzhalter 2">
            <a:extLst>
              <a:ext uri="{FF2B5EF4-FFF2-40B4-BE49-F238E27FC236}">
                <a16:creationId xmlns:a16="http://schemas.microsoft.com/office/drawing/2014/main" id="{758DD92A-78FE-4439-8B22-9706561A7264}"/>
              </a:ext>
            </a:extLst>
          </p:cNvPr>
          <p:cNvSpPr>
            <a:spLocks noGrp="1"/>
          </p:cNvSpPr>
          <p:nvPr>
            <p:ph idx="1"/>
          </p:nvPr>
        </p:nvSpPr>
        <p:spPr/>
        <p:txBody>
          <a:bodyPr/>
          <a:lstStyle/>
          <a:p>
            <a:r>
              <a:rPr lang="de-DE" dirty="0"/>
              <a:t>Darauf lässt Du Dich ein</a:t>
            </a:r>
          </a:p>
          <a:p>
            <a:pPr lvl="1"/>
            <a:r>
              <a:rPr lang="de-DE" dirty="0"/>
              <a:t>Betreuung, Gestaltung einer Kleingruppe in den Herbstferien an vier Tagen</a:t>
            </a:r>
          </a:p>
          <a:p>
            <a:pPr lvl="1"/>
            <a:r>
              <a:rPr lang="de-DE" dirty="0"/>
              <a:t>Eigenständige und selbstverantwortliche Vorbereitung Durchführung im Team </a:t>
            </a:r>
          </a:p>
          <a:p>
            <a:r>
              <a:rPr lang="de-DE" dirty="0"/>
              <a:t>Das erhält Du in der Vorbereitung</a:t>
            </a:r>
          </a:p>
          <a:p>
            <a:pPr lvl="1"/>
            <a:r>
              <a:rPr lang="de-DE" dirty="0"/>
              <a:t>Umfangreiche nötige Informationen</a:t>
            </a:r>
          </a:p>
          <a:p>
            <a:pPr lvl="1"/>
            <a:r>
              <a:rPr lang="de-DE" dirty="0"/>
              <a:t>Gemeinsames vorbereiten </a:t>
            </a:r>
          </a:p>
          <a:p>
            <a:pPr lvl="1"/>
            <a:r>
              <a:rPr lang="de-DE" dirty="0"/>
              <a:t>Handout – Ideen – Vorschläge –praxiserprobtes  </a:t>
            </a:r>
          </a:p>
          <a:p>
            <a:pPr lvl="1"/>
            <a:endParaRPr lang="de-DE" dirty="0"/>
          </a:p>
        </p:txBody>
      </p:sp>
    </p:spTree>
    <p:extLst>
      <p:ext uri="{BB962C8B-B14F-4D97-AF65-F5344CB8AC3E}">
        <p14:creationId xmlns:p14="http://schemas.microsoft.com/office/powerpoint/2010/main" val="3113319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00190F-6159-429D-A728-E1145A058A7F}"/>
              </a:ext>
            </a:extLst>
          </p:cNvPr>
          <p:cNvSpPr>
            <a:spLocks noGrp="1"/>
          </p:cNvSpPr>
          <p:nvPr>
            <p:ph type="title"/>
          </p:nvPr>
        </p:nvSpPr>
        <p:spPr>
          <a:xfrm>
            <a:off x="1020618" y="113145"/>
            <a:ext cx="9601200" cy="690418"/>
          </a:xfrm>
        </p:spPr>
        <p:txBody>
          <a:bodyPr/>
          <a:lstStyle/>
          <a:p>
            <a:r>
              <a:rPr lang="de-DE" dirty="0"/>
              <a:t>Tagesstruktur</a:t>
            </a:r>
          </a:p>
        </p:txBody>
      </p:sp>
      <p:graphicFrame>
        <p:nvGraphicFramePr>
          <p:cNvPr id="4" name="Inhaltsplatzhalter 3">
            <a:extLst>
              <a:ext uri="{FF2B5EF4-FFF2-40B4-BE49-F238E27FC236}">
                <a16:creationId xmlns:a16="http://schemas.microsoft.com/office/drawing/2014/main" id="{19FF18E0-3D2E-4A19-B19C-EA238EFD6518}"/>
              </a:ext>
            </a:extLst>
          </p:cNvPr>
          <p:cNvGraphicFramePr>
            <a:graphicFrameLocks noGrp="1"/>
          </p:cNvGraphicFramePr>
          <p:nvPr>
            <p:ph idx="1"/>
            <p:extLst>
              <p:ext uri="{D42A27DB-BD31-4B8C-83A1-F6EECF244321}">
                <p14:modId xmlns:p14="http://schemas.microsoft.com/office/powerpoint/2010/main" val="4079830229"/>
              </p:ext>
            </p:extLst>
          </p:nvPr>
        </p:nvGraphicFramePr>
        <p:xfrm>
          <a:off x="923636" y="927316"/>
          <a:ext cx="10344727" cy="5817539"/>
        </p:xfrm>
        <a:graphic>
          <a:graphicData uri="http://schemas.openxmlformats.org/drawingml/2006/table">
            <a:tbl>
              <a:tblPr>
                <a:tableStyleId>{5C22544A-7EE6-4342-B048-85BDC9FD1C3A}</a:tableStyleId>
              </a:tblPr>
              <a:tblGrid>
                <a:gridCol w="795331">
                  <a:extLst>
                    <a:ext uri="{9D8B030D-6E8A-4147-A177-3AD203B41FA5}">
                      <a16:colId xmlns:a16="http://schemas.microsoft.com/office/drawing/2014/main" val="814659010"/>
                    </a:ext>
                  </a:extLst>
                </a:gridCol>
                <a:gridCol w="805718">
                  <a:extLst>
                    <a:ext uri="{9D8B030D-6E8A-4147-A177-3AD203B41FA5}">
                      <a16:colId xmlns:a16="http://schemas.microsoft.com/office/drawing/2014/main" val="3084884210"/>
                    </a:ext>
                  </a:extLst>
                </a:gridCol>
                <a:gridCol w="4371839">
                  <a:extLst>
                    <a:ext uri="{9D8B030D-6E8A-4147-A177-3AD203B41FA5}">
                      <a16:colId xmlns:a16="http://schemas.microsoft.com/office/drawing/2014/main" val="2260652651"/>
                    </a:ext>
                  </a:extLst>
                </a:gridCol>
                <a:gridCol w="4371839">
                  <a:extLst>
                    <a:ext uri="{9D8B030D-6E8A-4147-A177-3AD203B41FA5}">
                      <a16:colId xmlns:a16="http://schemas.microsoft.com/office/drawing/2014/main" val="3433430902"/>
                    </a:ext>
                  </a:extLst>
                </a:gridCol>
              </a:tblGrid>
              <a:tr h="266784">
                <a:tc>
                  <a:txBody>
                    <a:bodyPr/>
                    <a:lstStyle/>
                    <a:p>
                      <a:pPr>
                        <a:lnSpc>
                          <a:spcPct val="115000"/>
                        </a:lnSpc>
                        <a:spcAft>
                          <a:spcPts val="0"/>
                        </a:spcAft>
                      </a:pPr>
                      <a:r>
                        <a:rPr lang="de-DE" sz="1800" b="1">
                          <a:effectLst/>
                        </a:rPr>
                        <a:t>Phase</a:t>
                      </a:r>
                      <a:endParaRPr lang="de-DE" sz="1100" b="1">
                        <a:effectLst/>
                        <a:latin typeface="Calibri" panose="020F0502020204030204" pitchFamily="34" charset="0"/>
                        <a:ea typeface="Calibri" panose="020F0502020204030204" pitchFamily="34" charset="0"/>
                        <a:cs typeface="F"/>
                      </a:endParaRPr>
                    </a:p>
                  </a:txBody>
                  <a:tcPr marL="49878" marR="47671" marT="0" marB="0"/>
                </a:tc>
                <a:tc>
                  <a:txBody>
                    <a:bodyPr/>
                    <a:lstStyle/>
                    <a:p>
                      <a:pPr>
                        <a:lnSpc>
                          <a:spcPct val="115000"/>
                        </a:lnSpc>
                        <a:spcAft>
                          <a:spcPts val="0"/>
                        </a:spcAft>
                      </a:pPr>
                      <a:r>
                        <a:rPr lang="de-DE" sz="1800" b="1">
                          <a:effectLst/>
                        </a:rPr>
                        <a:t>Zeit</a:t>
                      </a:r>
                      <a:endParaRPr lang="de-DE" sz="1100" b="1">
                        <a:effectLst/>
                        <a:latin typeface="Calibri" panose="020F0502020204030204" pitchFamily="34" charset="0"/>
                        <a:ea typeface="Calibri" panose="020F0502020204030204" pitchFamily="34" charset="0"/>
                        <a:cs typeface="F"/>
                      </a:endParaRPr>
                    </a:p>
                  </a:txBody>
                  <a:tcPr marL="49878" marR="47671" marT="0" marB="0"/>
                </a:tc>
                <a:tc>
                  <a:txBody>
                    <a:bodyPr/>
                    <a:lstStyle/>
                    <a:p>
                      <a:pPr>
                        <a:lnSpc>
                          <a:spcPct val="115000"/>
                        </a:lnSpc>
                        <a:spcAft>
                          <a:spcPts val="0"/>
                        </a:spcAft>
                      </a:pPr>
                      <a:r>
                        <a:rPr lang="de-DE" sz="1800" b="1">
                          <a:effectLst/>
                        </a:rPr>
                        <a:t>Form</a:t>
                      </a:r>
                      <a:endParaRPr lang="de-DE" sz="1100" b="1">
                        <a:effectLst/>
                        <a:latin typeface="Calibri" panose="020F0502020204030204" pitchFamily="34" charset="0"/>
                        <a:ea typeface="Calibri" panose="020F0502020204030204" pitchFamily="34" charset="0"/>
                        <a:cs typeface="F"/>
                      </a:endParaRPr>
                    </a:p>
                  </a:txBody>
                  <a:tcPr marL="49878" marR="47671" marT="0" marB="0"/>
                </a:tc>
                <a:tc>
                  <a:txBody>
                    <a:bodyPr/>
                    <a:lstStyle/>
                    <a:p>
                      <a:pPr>
                        <a:lnSpc>
                          <a:spcPct val="115000"/>
                        </a:lnSpc>
                        <a:spcAft>
                          <a:spcPts val="0"/>
                        </a:spcAft>
                      </a:pPr>
                      <a:r>
                        <a:rPr lang="de-DE" sz="1800" b="1">
                          <a:effectLst/>
                        </a:rPr>
                        <a:t>Inhalt</a:t>
                      </a:r>
                      <a:endParaRPr lang="de-DE" sz="1100" b="1">
                        <a:effectLst/>
                        <a:latin typeface="Calibri" panose="020F0502020204030204" pitchFamily="34" charset="0"/>
                        <a:ea typeface="Calibri" panose="020F0502020204030204" pitchFamily="34" charset="0"/>
                        <a:cs typeface="F"/>
                      </a:endParaRPr>
                    </a:p>
                  </a:txBody>
                  <a:tcPr marL="49878" marR="47671" marT="0" marB="0"/>
                </a:tc>
                <a:extLst>
                  <a:ext uri="{0D108BD9-81ED-4DB2-BD59-A6C34878D82A}">
                    <a16:rowId xmlns:a16="http://schemas.microsoft.com/office/drawing/2014/main" val="2048158811"/>
                  </a:ext>
                </a:extLst>
              </a:tr>
              <a:tr h="545248">
                <a:tc rowSpan="2">
                  <a:txBody>
                    <a:bodyPr/>
                    <a:lstStyle/>
                    <a:p>
                      <a:pPr algn="ctr">
                        <a:lnSpc>
                          <a:spcPct val="115000"/>
                        </a:lnSpc>
                        <a:spcAft>
                          <a:spcPts val="0"/>
                        </a:spcAft>
                      </a:pPr>
                      <a:r>
                        <a:rPr lang="de-DE" sz="1800" b="1">
                          <a:effectLst/>
                        </a:rPr>
                        <a:t>Einstieg</a:t>
                      </a:r>
                      <a:endParaRPr lang="de-DE" sz="1100" b="1">
                        <a:effectLst/>
                        <a:latin typeface="Calibri" panose="020F0502020204030204" pitchFamily="34" charset="0"/>
                        <a:ea typeface="Calibri" panose="020F0502020204030204" pitchFamily="34" charset="0"/>
                        <a:cs typeface="F"/>
                      </a:endParaRPr>
                    </a:p>
                  </a:txBody>
                  <a:tcPr marL="49878" marR="47671" marT="0" marB="0" anchor="ctr"/>
                </a:tc>
                <a:tc>
                  <a:txBody>
                    <a:bodyPr/>
                    <a:lstStyle/>
                    <a:p>
                      <a:pPr algn="ctr">
                        <a:lnSpc>
                          <a:spcPct val="115000"/>
                        </a:lnSpc>
                        <a:spcAft>
                          <a:spcPts val="0"/>
                        </a:spcAft>
                      </a:pPr>
                      <a:r>
                        <a:rPr lang="de-DE" sz="1800" b="1" dirty="0">
                          <a:effectLst/>
                        </a:rPr>
                        <a:t>08:30 –09:00</a:t>
                      </a:r>
                      <a:endParaRPr lang="de-DE" sz="1100" b="1" dirty="0">
                        <a:effectLst/>
                        <a:latin typeface="Calibri" panose="020F0502020204030204" pitchFamily="34" charset="0"/>
                        <a:ea typeface="Calibri" panose="020F0502020204030204" pitchFamily="34" charset="0"/>
                        <a:cs typeface="F"/>
                      </a:endParaRPr>
                    </a:p>
                  </a:txBody>
                  <a:tcPr marL="49878" marR="47671" marT="0" marB="0"/>
                </a:tc>
                <a:tc>
                  <a:txBody>
                    <a:bodyPr/>
                    <a:lstStyle/>
                    <a:p>
                      <a:pPr algn="ctr">
                        <a:lnSpc>
                          <a:spcPct val="115000"/>
                        </a:lnSpc>
                        <a:spcAft>
                          <a:spcPts val="0"/>
                        </a:spcAft>
                      </a:pPr>
                      <a:r>
                        <a:rPr lang="de-DE" sz="1800" b="1">
                          <a:effectLst/>
                        </a:rPr>
                        <a:t>Plenum</a:t>
                      </a:r>
                      <a:br>
                        <a:rPr lang="de-DE" sz="1800" b="1">
                          <a:effectLst/>
                        </a:rPr>
                      </a:br>
                      <a:r>
                        <a:rPr lang="de-DE" sz="1800" b="1">
                          <a:effectLst/>
                        </a:rPr>
                        <a:t>(Draußen)</a:t>
                      </a:r>
                      <a:endParaRPr lang="de-DE" sz="1100" b="1">
                        <a:effectLst/>
                        <a:latin typeface="Calibri" panose="020F0502020204030204" pitchFamily="34" charset="0"/>
                        <a:ea typeface="Calibri" panose="020F0502020204030204" pitchFamily="34" charset="0"/>
                        <a:cs typeface="F"/>
                      </a:endParaRPr>
                    </a:p>
                  </a:txBody>
                  <a:tcPr marL="49878" marR="47671" marT="0" marB="0" anchor="ctr"/>
                </a:tc>
                <a:tc>
                  <a:txBody>
                    <a:bodyPr/>
                    <a:lstStyle/>
                    <a:p>
                      <a:pPr>
                        <a:lnSpc>
                          <a:spcPct val="115000"/>
                        </a:lnSpc>
                        <a:spcAft>
                          <a:spcPts val="0"/>
                        </a:spcAft>
                      </a:pPr>
                      <a:r>
                        <a:rPr lang="de-DE" sz="1800" b="1">
                          <a:effectLst/>
                        </a:rPr>
                        <a:t>Ankommen, Platz suchen, spielen</a:t>
                      </a:r>
                      <a:endParaRPr lang="de-DE" sz="1100" b="1">
                        <a:effectLst/>
                      </a:endParaRPr>
                    </a:p>
                    <a:p>
                      <a:pPr>
                        <a:lnSpc>
                          <a:spcPct val="115000"/>
                        </a:lnSpc>
                        <a:spcAft>
                          <a:spcPts val="0"/>
                        </a:spcAft>
                      </a:pPr>
                      <a:r>
                        <a:rPr lang="de-DE" sz="1800" b="1">
                          <a:effectLst/>
                        </a:rPr>
                        <a:t> </a:t>
                      </a:r>
                      <a:endParaRPr lang="de-DE" sz="1100" b="1">
                        <a:effectLst/>
                        <a:latin typeface="Calibri" panose="020F0502020204030204" pitchFamily="34" charset="0"/>
                        <a:ea typeface="Calibri" panose="020F0502020204030204" pitchFamily="34" charset="0"/>
                        <a:cs typeface="F"/>
                      </a:endParaRPr>
                    </a:p>
                  </a:txBody>
                  <a:tcPr marL="49878" marR="47671" marT="0" marB="0"/>
                </a:tc>
                <a:extLst>
                  <a:ext uri="{0D108BD9-81ED-4DB2-BD59-A6C34878D82A}">
                    <a16:rowId xmlns:a16="http://schemas.microsoft.com/office/drawing/2014/main" val="2109888909"/>
                  </a:ext>
                </a:extLst>
              </a:tr>
              <a:tr h="1091726">
                <a:tc vMerge="1">
                  <a:txBody>
                    <a:bodyPr/>
                    <a:lstStyle/>
                    <a:p>
                      <a:endParaRPr lang="de-DE"/>
                    </a:p>
                  </a:txBody>
                  <a:tcPr/>
                </a:tc>
                <a:tc>
                  <a:txBody>
                    <a:bodyPr/>
                    <a:lstStyle/>
                    <a:p>
                      <a:pPr algn="ctr">
                        <a:lnSpc>
                          <a:spcPct val="115000"/>
                        </a:lnSpc>
                        <a:spcAft>
                          <a:spcPts val="0"/>
                        </a:spcAft>
                      </a:pPr>
                      <a:r>
                        <a:rPr lang="de-DE" sz="1800" b="1">
                          <a:effectLst/>
                        </a:rPr>
                        <a:t>09:00-09:30</a:t>
                      </a:r>
                      <a:endParaRPr lang="de-DE" sz="1100" b="1">
                        <a:effectLst/>
                        <a:latin typeface="Calibri" panose="020F0502020204030204" pitchFamily="34" charset="0"/>
                        <a:ea typeface="Calibri" panose="020F0502020204030204" pitchFamily="34" charset="0"/>
                        <a:cs typeface="F"/>
                      </a:endParaRPr>
                    </a:p>
                  </a:txBody>
                  <a:tcPr marL="49878" marR="47671" marT="0" marB="0" anchor="ctr"/>
                </a:tc>
                <a:tc>
                  <a:txBody>
                    <a:bodyPr/>
                    <a:lstStyle/>
                    <a:p>
                      <a:pPr algn="ctr">
                        <a:lnSpc>
                          <a:spcPct val="115000"/>
                        </a:lnSpc>
                        <a:spcAft>
                          <a:spcPts val="0"/>
                        </a:spcAft>
                      </a:pPr>
                      <a:r>
                        <a:rPr lang="de-DE" sz="1800" b="1">
                          <a:effectLst/>
                        </a:rPr>
                        <a:t>Plenum</a:t>
                      </a:r>
                      <a:br>
                        <a:rPr lang="de-DE" sz="1800" b="1">
                          <a:effectLst/>
                        </a:rPr>
                      </a:br>
                      <a:r>
                        <a:rPr lang="de-DE" sz="1800" b="1">
                          <a:effectLst/>
                        </a:rPr>
                        <a:t>(Draußen)</a:t>
                      </a:r>
                      <a:endParaRPr lang="de-DE" sz="1100" b="1">
                        <a:effectLst/>
                        <a:latin typeface="Calibri" panose="020F0502020204030204" pitchFamily="34" charset="0"/>
                        <a:ea typeface="Calibri" panose="020F0502020204030204" pitchFamily="34" charset="0"/>
                        <a:cs typeface="F"/>
                      </a:endParaRPr>
                    </a:p>
                  </a:txBody>
                  <a:tcPr marL="49878" marR="47671" marT="0" marB="0" anchor="ctr"/>
                </a:tc>
                <a:tc>
                  <a:txBody>
                    <a:bodyPr/>
                    <a:lstStyle/>
                    <a:p>
                      <a:pPr>
                        <a:lnSpc>
                          <a:spcPct val="115000"/>
                        </a:lnSpc>
                        <a:spcAft>
                          <a:spcPts val="0"/>
                        </a:spcAft>
                      </a:pPr>
                      <a:r>
                        <a:rPr lang="de-DE" sz="1800" b="1">
                          <a:effectLst/>
                        </a:rPr>
                        <a:t>Begrüßung</a:t>
                      </a:r>
                      <a:endParaRPr lang="de-DE" sz="1100" b="1">
                        <a:effectLst/>
                      </a:endParaRPr>
                    </a:p>
                    <a:p>
                      <a:pPr>
                        <a:lnSpc>
                          <a:spcPct val="115000"/>
                        </a:lnSpc>
                        <a:spcAft>
                          <a:spcPts val="0"/>
                        </a:spcAft>
                      </a:pPr>
                      <a:r>
                        <a:rPr lang="de-DE" sz="1800" b="1">
                          <a:effectLst/>
                        </a:rPr>
                        <a:t>Theaterstück zum Tagesthema</a:t>
                      </a:r>
                      <a:endParaRPr lang="de-DE" sz="1100" b="1">
                        <a:effectLst/>
                      </a:endParaRPr>
                    </a:p>
                    <a:p>
                      <a:pPr>
                        <a:lnSpc>
                          <a:spcPct val="115000"/>
                        </a:lnSpc>
                        <a:spcAft>
                          <a:spcPts val="0"/>
                        </a:spcAft>
                      </a:pPr>
                      <a:r>
                        <a:rPr lang="de-DE" sz="1800" b="1">
                          <a:effectLst/>
                        </a:rPr>
                        <a:t>Lieder</a:t>
                      </a:r>
                      <a:br>
                        <a:rPr lang="de-DE" sz="1800" b="1">
                          <a:effectLst/>
                        </a:rPr>
                      </a:br>
                      <a:r>
                        <a:rPr lang="de-DE" sz="1800" b="1">
                          <a:effectLst/>
                        </a:rPr>
                        <a:t>Aufteilung in die Kleingruppen </a:t>
                      </a:r>
                      <a:endParaRPr lang="de-DE" sz="1100" b="1">
                        <a:effectLst/>
                        <a:latin typeface="Calibri" panose="020F0502020204030204" pitchFamily="34" charset="0"/>
                        <a:ea typeface="Calibri" panose="020F0502020204030204" pitchFamily="34" charset="0"/>
                        <a:cs typeface="F"/>
                      </a:endParaRPr>
                    </a:p>
                  </a:txBody>
                  <a:tcPr marL="49878" marR="47671" marT="0" marB="0"/>
                </a:tc>
                <a:extLst>
                  <a:ext uri="{0D108BD9-81ED-4DB2-BD59-A6C34878D82A}">
                    <a16:rowId xmlns:a16="http://schemas.microsoft.com/office/drawing/2014/main" val="3024600779"/>
                  </a:ext>
                </a:extLst>
              </a:tr>
              <a:tr h="545248">
                <a:tc>
                  <a:txBody>
                    <a:bodyPr/>
                    <a:lstStyle/>
                    <a:p>
                      <a:pPr algn="ctr">
                        <a:lnSpc>
                          <a:spcPct val="115000"/>
                        </a:lnSpc>
                        <a:spcAft>
                          <a:spcPts val="0"/>
                        </a:spcAft>
                      </a:pPr>
                      <a:r>
                        <a:rPr lang="de-DE" sz="1800" b="1">
                          <a:effectLst/>
                        </a:rPr>
                        <a:t>Programm</a:t>
                      </a:r>
                      <a:endParaRPr lang="de-DE" sz="1100" b="1">
                        <a:effectLst/>
                        <a:latin typeface="Calibri" panose="020F0502020204030204" pitchFamily="34" charset="0"/>
                        <a:ea typeface="Calibri" panose="020F0502020204030204" pitchFamily="34" charset="0"/>
                        <a:cs typeface="F"/>
                      </a:endParaRPr>
                    </a:p>
                  </a:txBody>
                  <a:tcPr marL="49878" marR="47671" marT="0" marB="0" anchor="ctr"/>
                </a:tc>
                <a:tc>
                  <a:txBody>
                    <a:bodyPr/>
                    <a:lstStyle/>
                    <a:p>
                      <a:pPr algn="ctr">
                        <a:lnSpc>
                          <a:spcPct val="115000"/>
                        </a:lnSpc>
                        <a:spcAft>
                          <a:spcPts val="0"/>
                        </a:spcAft>
                      </a:pPr>
                      <a:r>
                        <a:rPr lang="de-DE" sz="1800" b="1">
                          <a:effectLst/>
                        </a:rPr>
                        <a:t>09:30-10:45</a:t>
                      </a:r>
                      <a:endParaRPr lang="de-DE" sz="1100" b="1">
                        <a:effectLst/>
                        <a:latin typeface="Calibri" panose="020F0502020204030204" pitchFamily="34" charset="0"/>
                        <a:ea typeface="Calibri" panose="020F0502020204030204" pitchFamily="34" charset="0"/>
                        <a:cs typeface="F"/>
                      </a:endParaRPr>
                    </a:p>
                  </a:txBody>
                  <a:tcPr marL="49878" marR="47671" marT="0" marB="0" anchor="ctr"/>
                </a:tc>
                <a:tc>
                  <a:txBody>
                    <a:bodyPr/>
                    <a:lstStyle/>
                    <a:p>
                      <a:pPr algn="ctr">
                        <a:lnSpc>
                          <a:spcPct val="115000"/>
                        </a:lnSpc>
                        <a:spcAft>
                          <a:spcPts val="0"/>
                        </a:spcAft>
                      </a:pPr>
                      <a:r>
                        <a:rPr lang="de-DE" sz="1800" b="1">
                          <a:effectLst/>
                        </a:rPr>
                        <a:t>KG</a:t>
                      </a:r>
                      <a:endParaRPr lang="de-DE" sz="1100" b="1">
                        <a:effectLst/>
                        <a:latin typeface="Calibri" panose="020F0502020204030204" pitchFamily="34" charset="0"/>
                        <a:ea typeface="Calibri" panose="020F0502020204030204" pitchFamily="34" charset="0"/>
                        <a:cs typeface="F"/>
                      </a:endParaRPr>
                    </a:p>
                  </a:txBody>
                  <a:tcPr marL="49878" marR="47671" marT="0" marB="0" anchor="ctr"/>
                </a:tc>
                <a:tc>
                  <a:txBody>
                    <a:bodyPr/>
                    <a:lstStyle/>
                    <a:p>
                      <a:pPr>
                        <a:lnSpc>
                          <a:spcPct val="115000"/>
                        </a:lnSpc>
                        <a:spcAft>
                          <a:spcPts val="0"/>
                        </a:spcAft>
                      </a:pPr>
                      <a:r>
                        <a:rPr lang="de-DE" sz="1800" b="1">
                          <a:effectLst/>
                        </a:rPr>
                        <a:t>Kleingruppenphase I</a:t>
                      </a:r>
                      <a:br>
                        <a:rPr lang="de-DE" sz="1800" b="1">
                          <a:effectLst/>
                        </a:rPr>
                      </a:br>
                      <a:r>
                        <a:rPr lang="de-DE" sz="1800" b="1">
                          <a:effectLst/>
                        </a:rPr>
                        <a:t>inkl. Frühstück</a:t>
                      </a:r>
                      <a:endParaRPr lang="de-DE" sz="1100" b="1">
                        <a:effectLst/>
                        <a:latin typeface="Calibri" panose="020F0502020204030204" pitchFamily="34" charset="0"/>
                        <a:ea typeface="Calibri" panose="020F0502020204030204" pitchFamily="34" charset="0"/>
                        <a:cs typeface="F"/>
                      </a:endParaRPr>
                    </a:p>
                  </a:txBody>
                  <a:tcPr marL="49878" marR="47671" marT="0" marB="0"/>
                </a:tc>
                <a:extLst>
                  <a:ext uri="{0D108BD9-81ED-4DB2-BD59-A6C34878D82A}">
                    <a16:rowId xmlns:a16="http://schemas.microsoft.com/office/drawing/2014/main" val="720471019"/>
                  </a:ext>
                </a:extLst>
              </a:tr>
              <a:tr h="533569">
                <a:tc>
                  <a:txBody>
                    <a:bodyPr/>
                    <a:lstStyle/>
                    <a:p>
                      <a:pPr algn="ctr">
                        <a:lnSpc>
                          <a:spcPct val="115000"/>
                        </a:lnSpc>
                        <a:spcAft>
                          <a:spcPts val="0"/>
                        </a:spcAft>
                      </a:pPr>
                      <a:r>
                        <a:rPr lang="de-DE" sz="1800" b="1">
                          <a:effectLst/>
                        </a:rPr>
                        <a:t>Pause</a:t>
                      </a:r>
                      <a:endParaRPr lang="de-DE" sz="1100" b="1">
                        <a:effectLst/>
                        <a:latin typeface="Calibri" panose="020F0502020204030204" pitchFamily="34" charset="0"/>
                        <a:ea typeface="Calibri" panose="020F0502020204030204" pitchFamily="34" charset="0"/>
                        <a:cs typeface="F"/>
                      </a:endParaRPr>
                    </a:p>
                  </a:txBody>
                  <a:tcPr marL="49878" marR="47671" marT="0" marB="0" anchor="ctr"/>
                </a:tc>
                <a:tc>
                  <a:txBody>
                    <a:bodyPr/>
                    <a:lstStyle/>
                    <a:p>
                      <a:pPr algn="ctr">
                        <a:lnSpc>
                          <a:spcPct val="115000"/>
                        </a:lnSpc>
                        <a:spcAft>
                          <a:spcPts val="0"/>
                        </a:spcAft>
                      </a:pPr>
                      <a:r>
                        <a:rPr lang="de-DE" sz="1800" b="1">
                          <a:effectLst/>
                        </a:rPr>
                        <a:t>10:45-11:05</a:t>
                      </a:r>
                      <a:endParaRPr lang="de-DE" sz="1100" b="1">
                        <a:effectLst/>
                        <a:latin typeface="Calibri" panose="020F0502020204030204" pitchFamily="34" charset="0"/>
                        <a:ea typeface="Calibri" panose="020F0502020204030204" pitchFamily="34" charset="0"/>
                        <a:cs typeface="F"/>
                      </a:endParaRPr>
                    </a:p>
                  </a:txBody>
                  <a:tcPr marL="49878" marR="47671" marT="0" marB="0" anchor="ctr"/>
                </a:tc>
                <a:tc>
                  <a:txBody>
                    <a:bodyPr/>
                    <a:lstStyle/>
                    <a:p>
                      <a:pPr algn="ctr">
                        <a:lnSpc>
                          <a:spcPct val="115000"/>
                        </a:lnSpc>
                        <a:spcAft>
                          <a:spcPts val="0"/>
                        </a:spcAft>
                      </a:pPr>
                      <a:r>
                        <a:rPr lang="de-DE" sz="1800" b="1">
                          <a:effectLst/>
                        </a:rPr>
                        <a:t>PL</a:t>
                      </a:r>
                      <a:endParaRPr lang="de-DE" sz="1100" b="1">
                        <a:effectLst/>
                      </a:endParaRPr>
                    </a:p>
                    <a:p>
                      <a:pPr algn="ctr">
                        <a:lnSpc>
                          <a:spcPct val="115000"/>
                        </a:lnSpc>
                        <a:spcAft>
                          <a:spcPts val="0"/>
                        </a:spcAft>
                      </a:pPr>
                      <a:r>
                        <a:rPr lang="de-DE" sz="1800" b="1">
                          <a:effectLst/>
                        </a:rPr>
                        <a:t>(Draußen)</a:t>
                      </a:r>
                      <a:endParaRPr lang="de-DE" sz="1100" b="1">
                        <a:effectLst/>
                        <a:latin typeface="Calibri" panose="020F0502020204030204" pitchFamily="34" charset="0"/>
                        <a:ea typeface="Calibri" panose="020F0502020204030204" pitchFamily="34" charset="0"/>
                        <a:cs typeface="F"/>
                      </a:endParaRPr>
                    </a:p>
                  </a:txBody>
                  <a:tcPr marL="49878" marR="47671" marT="0" marB="0" anchor="ctr"/>
                </a:tc>
                <a:tc>
                  <a:txBody>
                    <a:bodyPr/>
                    <a:lstStyle/>
                    <a:p>
                      <a:pPr>
                        <a:lnSpc>
                          <a:spcPct val="115000"/>
                        </a:lnSpc>
                        <a:spcAft>
                          <a:spcPts val="0"/>
                        </a:spcAft>
                      </a:pPr>
                      <a:r>
                        <a:rPr lang="de-DE" sz="1800" b="1">
                          <a:effectLst/>
                        </a:rPr>
                        <a:t>Pause mit Spielen</a:t>
                      </a:r>
                      <a:endParaRPr lang="de-DE" sz="1100" b="1">
                        <a:effectLst/>
                      </a:endParaRPr>
                    </a:p>
                    <a:p>
                      <a:pPr>
                        <a:lnSpc>
                          <a:spcPct val="115000"/>
                        </a:lnSpc>
                        <a:spcAft>
                          <a:spcPts val="0"/>
                        </a:spcAft>
                      </a:pPr>
                      <a:r>
                        <a:rPr lang="de-DE" sz="1800" b="1">
                          <a:effectLst/>
                        </a:rPr>
                        <a:t> </a:t>
                      </a:r>
                      <a:endParaRPr lang="de-DE" sz="1100" b="1">
                        <a:effectLst/>
                        <a:latin typeface="Calibri" panose="020F0502020204030204" pitchFamily="34" charset="0"/>
                        <a:ea typeface="Calibri" panose="020F0502020204030204" pitchFamily="34" charset="0"/>
                        <a:cs typeface="F"/>
                      </a:endParaRPr>
                    </a:p>
                  </a:txBody>
                  <a:tcPr marL="49878" marR="47671" marT="0" marB="0"/>
                </a:tc>
                <a:extLst>
                  <a:ext uri="{0D108BD9-81ED-4DB2-BD59-A6C34878D82A}">
                    <a16:rowId xmlns:a16="http://schemas.microsoft.com/office/drawing/2014/main" val="2616320340"/>
                  </a:ext>
                </a:extLst>
              </a:tr>
              <a:tr h="798385">
                <a:tc>
                  <a:txBody>
                    <a:bodyPr/>
                    <a:lstStyle/>
                    <a:p>
                      <a:pPr algn="ctr">
                        <a:lnSpc>
                          <a:spcPct val="115000"/>
                        </a:lnSpc>
                        <a:spcAft>
                          <a:spcPts val="0"/>
                        </a:spcAft>
                      </a:pPr>
                      <a:r>
                        <a:rPr lang="de-DE" sz="1800" b="1">
                          <a:effectLst/>
                        </a:rPr>
                        <a:t>Programm</a:t>
                      </a:r>
                      <a:endParaRPr lang="de-DE" sz="1100" b="1">
                        <a:effectLst/>
                        <a:latin typeface="Calibri" panose="020F0502020204030204" pitchFamily="34" charset="0"/>
                        <a:ea typeface="Calibri" panose="020F0502020204030204" pitchFamily="34" charset="0"/>
                        <a:cs typeface="F"/>
                      </a:endParaRPr>
                    </a:p>
                  </a:txBody>
                  <a:tcPr marL="49878" marR="47671" marT="0" marB="0" anchor="ctr"/>
                </a:tc>
                <a:tc>
                  <a:txBody>
                    <a:bodyPr/>
                    <a:lstStyle/>
                    <a:p>
                      <a:pPr algn="ctr">
                        <a:lnSpc>
                          <a:spcPct val="115000"/>
                        </a:lnSpc>
                        <a:spcAft>
                          <a:spcPts val="0"/>
                        </a:spcAft>
                      </a:pPr>
                      <a:r>
                        <a:rPr lang="de-DE" sz="1800" b="1">
                          <a:effectLst/>
                        </a:rPr>
                        <a:t>11:05 – 12:05</a:t>
                      </a:r>
                      <a:endParaRPr lang="de-DE" sz="1100" b="1">
                        <a:effectLst/>
                        <a:latin typeface="Calibri" panose="020F0502020204030204" pitchFamily="34" charset="0"/>
                        <a:ea typeface="Calibri" panose="020F0502020204030204" pitchFamily="34" charset="0"/>
                        <a:cs typeface="F"/>
                      </a:endParaRPr>
                    </a:p>
                  </a:txBody>
                  <a:tcPr marL="49878" marR="47671" marT="0" marB="0"/>
                </a:tc>
                <a:tc>
                  <a:txBody>
                    <a:bodyPr/>
                    <a:lstStyle/>
                    <a:p>
                      <a:pPr algn="ctr">
                        <a:lnSpc>
                          <a:spcPct val="115000"/>
                        </a:lnSpc>
                        <a:spcAft>
                          <a:spcPts val="0"/>
                        </a:spcAft>
                      </a:pPr>
                      <a:r>
                        <a:rPr lang="de-DE" sz="1800" b="1">
                          <a:effectLst/>
                        </a:rPr>
                        <a:t>KG</a:t>
                      </a:r>
                      <a:endParaRPr lang="de-DE" sz="1100" b="1">
                        <a:effectLst/>
                        <a:latin typeface="Calibri" panose="020F0502020204030204" pitchFamily="34" charset="0"/>
                        <a:ea typeface="Calibri" panose="020F0502020204030204" pitchFamily="34" charset="0"/>
                        <a:cs typeface="F"/>
                      </a:endParaRPr>
                    </a:p>
                  </a:txBody>
                  <a:tcPr marL="49878" marR="47671" marT="0" marB="0" anchor="ctr"/>
                </a:tc>
                <a:tc>
                  <a:txBody>
                    <a:bodyPr/>
                    <a:lstStyle/>
                    <a:p>
                      <a:pPr>
                        <a:lnSpc>
                          <a:spcPct val="115000"/>
                        </a:lnSpc>
                        <a:spcAft>
                          <a:spcPts val="0"/>
                        </a:spcAft>
                      </a:pPr>
                      <a:r>
                        <a:rPr lang="de-DE" sz="1800" b="1">
                          <a:effectLst/>
                        </a:rPr>
                        <a:t>Kleingruppenphase II</a:t>
                      </a:r>
                      <a:endParaRPr lang="de-DE" sz="1100" b="1">
                        <a:effectLst/>
                        <a:latin typeface="Calibri" panose="020F0502020204030204" pitchFamily="34" charset="0"/>
                        <a:ea typeface="Calibri" panose="020F0502020204030204" pitchFamily="34" charset="0"/>
                        <a:cs typeface="F"/>
                      </a:endParaRPr>
                    </a:p>
                  </a:txBody>
                  <a:tcPr marL="49878" marR="47671" marT="0" marB="0"/>
                </a:tc>
                <a:extLst>
                  <a:ext uri="{0D108BD9-81ED-4DB2-BD59-A6C34878D82A}">
                    <a16:rowId xmlns:a16="http://schemas.microsoft.com/office/drawing/2014/main" val="2710343860"/>
                  </a:ext>
                </a:extLst>
              </a:tr>
              <a:tr h="1206677">
                <a:tc>
                  <a:txBody>
                    <a:bodyPr/>
                    <a:lstStyle/>
                    <a:p>
                      <a:pPr algn="ctr">
                        <a:lnSpc>
                          <a:spcPct val="115000"/>
                        </a:lnSpc>
                        <a:spcAft>
                          <a:spcPts val="0"/>
                        </a:spcAft>
                      </a:pPr>
                      <a:r>
                        <a:rPr lang="de-DE" sz="1800" b="1">
                          <a:effectLst/>
                        </a:rPr>
                        <a:t>Abschluss</a:t>
                      </a:r>
                      <a:endParaRPr lang="de-DE" sz="1100" b="1">
                        <a:effectLst/>
                        <a:latin typeface="Calibri" panose="020F0502020204030204" pitchFamily="34" charset="0"/>
                        <a:ea typeface="Calibri" panose="020F0502020204030204" pitchFamily="34" charset="0"/>
                        <a:cs typeface="F"/>
                      </a:endParaRPr>
                    </a:p>
                  </a:txBody>
                  <a:tcPr marL="49878" marR="47671" marT="0" marB="0" anchor="ctr"/>
                </a:tc>
                <a:tc>
                  <a:txBody>
                    <a:bodyPr/>
                    <a:lstStyle/>
                    <a:p>
                      <a:pPr algn="ctr">
                        <a:lnSpc>
                          <a:spcPct val="115000"/>
                        </a:lnSpc>
                        <a:spcAft>
                          <a:spcPts val="0"/>
                        </a:spcAft>
                      </a:pPr>
                      <a:r>
                        <a:rPr lang="de-DE" sz="1800" b="1">
                          <a:effectLst/>
                        </a:rPr>
                        <a:t>12:05 – 12:30</a:t>
                      </a:r>
                      <a:endParaRPr lang="de-DE" sz="1100" b="1">
                        <a:effectLst/>
                        <a:latin typeface="Calibri" panose="020F0502020204030204" pitchFamily="34" charset="0"/>
                        <a:ea typeface="Calibri" panose="020F0502020204030204" pitchFamily="34" charset="0"/>
                        <a:cs typeface="F"/>
                      </a:endParaRPr>
                    </a:p>
                  </a:txBody>
                  <a:tcPr marL="49878" marR="47671" marT="0" marB="0" anchor="ctr"/>
                </a:tc>
                <a:tc>
                  <a:txBody>
                    <a:bodyPr/>
                    <a:lstStyle/>
                    <a:p>
                      <a:pPr algn="ctr">
                        <a:lnSpc>
                          <a:spcPct val="115000"/>
                        </a:lnSpc>
                        <a:spcAft>
                          <a:spcPts val="0"/>
                        </a:spcAft>
                      </a:pPr>
                      <a:r>
                        <a:rPr lang="de-DE" sz="1800" b="1">
                          <a:effectLst/>
                        </a:rPr>
                        <a:t>Plenum</a:t>
                      </a:r>
                      <a:endParaRPr lang="de-DE" sz="1100" b="1">
                        <a:effectLst/>
                      </a:endParaRPr>
                    </a:p>
                    <a:p>
                      <a:pPr algn="ctr">
                        <a:lnSpc>
                          <a:spcPct val="115000"/>
                        </a:lnSpc>
                        <a:spcAft>
                          <a:spcPts val="0"/>
                        </a:spcAft>
                      </a:pPr>
                      <a:r>
                        <a:rPr lang="de-DE" sz="1800" b="1">
                          <a:effectLst/>
                        </a:rPr>
                        <a:t>(Draußen)</a:t>
                      </a:r>
                      <a:endParaRPr lang="de-DE" sz="1100" b="1">
                        <a:effectLst/>
                        <a:latin typeface="Calibri" panose="020F0502020204030204" pitchFamily="34" charset="0"/>
                        <a:ea typeface="Calibri" panose="020F0502020204030204" pitchFamily="34" charset="0"/>
                        <a:cs typeface="F"/>
                      </a:endParaRPr>
                    </a:p>
                  </a:txBody>
                  <a:tcPr marL="49878" marR="47671" marT="0" marB="0" anchor="ctr"/>
                </a:tc>
                <a:tc>
                  <a:txBody>
                    <a:bodyPr/>
                    <a:lstStyle/>
                    <a:p>
                      <a:pPr>
                        <a:lnSpc>
                          <a:spcPct val="115000"/>
                        </a:lnSpc>
                        <a:spcAft>
                          <a:spcPts val="0"/>
                        </a:spcAft>
                      </a:pPr>
                      <a:r>
                        <a:rPr lang="de-DE" sz="1800" b="1" dirty="0">
                          <a:effectLst/>
                        </a:rPr>
                        <a:t>Gemeinsamer Abschluss </a:t>
                      </a:r>
                      <a:endParaRPr lang="de-DE" sz="1100" b="1" dirty="0">
                        <a:effectLst/>
                      </a:endParaRPr>
                    </a:p>
                    <a:p>
                      <a:pPr>
                        <a:lnSpc>
                          <a:spcPct val="115000"/>
                        </a:lnSpc>
                        <a:spcAft>
                          <a:spcPts val="0"/>
                        </a:spcAft>
                      </a:pPr>
                      <a:r>
                        <a:rPr lang="de-DE" sz="1800" b="1" dirty="0">
                          <a:effectLst/>
                        </a:rPr>
                        <a:t>Was haben wir heute erlebt?</a:t>
                      </a:r>
                      <a:endParaRPr lang="de-DE" sz="1100" b="1" dirty="0">
                        <a:effectLst/>
                      </a:endParaRPr>
                    </a:p>
                    <a:p>
                      <a:pPr>
                        <a:lnSpc>
                          <a:spcPct val="115000"/>
                        </a:lnSpc>
                        <a:spcAft>
                          <a:spcPts val="0"/>
                        </a:spcAft>
                      </a:pPr>
                      <a:r>
                        <a:rPr lang="de-DE" sz="1800" b="1" dirty="0">
                          <a:effectLst/>
                        </a:rPr>
                        <a:t>®Segenslied</a:t>
                      </a:r>
                      <a:endParaRPr lang="de-DE" sz="1100" b="1" dirty="0">
                        <a:effectLst/>
                        <a:latin typeface="Calibri" panose="020F0502020204030204" pitchFamily="34" charset="0"/>
                        <a:ea typeface="Calibri" panose="020F0502020204030204" pitchFamily="34" charset="0"/>
                        <a:cs typeface="F"/>
                      </a:endParaRPr>
                    </a:p>
                  </a:txBody>
                  <a:tcPr marL="49878" marR="47671" marT="0" marB="0"/>
                </a:tc>
                <a:extLst>
                  <a:ext uri="{0D108BD9-81ED-4DB2-BD59-A6C34878D82A}">
                    <a16:rowId xmlns:a16="http://schemas.microsoft.com/office/drawing/2014/main" val="515992265"/>
                  </a:ext>
                </a:extLst>
              </a:tr>
            </a:tbl>
          </a:graphicData>
        </a:graphic>
      </p:graphicFrame>
    </p:spTree>
    <p:extLst>
      <p:ext uri="{BB962C8B-B14F-4D97-AF65-F5344CB8AC3E}">
        <p14:creationId xmlns:p14="http://schemas.microsoft.com/office/powerpoint/2010/main" val="2639084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E48E47-D6BF-4A04-AE19-7735C90D936C}"/>
              </a:ext>
            </a:extLst>
          </p:cNvPr>
          <p:cNvSpPr>
            <a:spLocks noGrp="1"/>
          </p:cNvSpPr>
          <p:nvPr>
            <p:ph type="title"/>
          </p:nvPr>
        </p:nvSpPr>
        <p:spPr>
          <a:xfrm>
            <a:off x="1295400" y="242455"/>
            <a:ext cx="9601200" cy="616527"/>
          </a:xfrm>
        </p:spPr>
        <p:txBody>
          <a:bodyPr>
            <a:normAutofit fontScale="90000"/>
          </a:bodyPr>
          <a:lstStyle/>
          <a:p>
            <a:r>
              <a:rPr lang="de-DE" dirty="0"/>
              <a:t>Wochenüberblick</a:t>
            </a:r>
          </a:p>
        </p:txBody>
      </p:sp>
      <p:graphicFrame>
        <p:nvGraphicFramePr>
          <p:cNvPr id="4" name="Tabelle 3">
            <a:extLst>
              <a:ext uri="{FF2B5EF4-FFF2-40B4-BE49-F238E27FC236}">
                <a16:creationId xmlns:a16="http://schemas.microsoft.com/office/drawing/2014/main" id="{951BFA73-0837-4C0A-8DEF-F4E727F7F184}"/>
              </a:ext>
            </a:extLst>
          </p:cNvPr>
          <p:cNvGraphicFramePr>
            <a:graphicFrameLocks noGrp="1"/>
          </p:cNvGraphicFramePr>
          <p:nvPr>
            <p:extLst>
              <p:ext uri="{D42A27DB-BD31-4B8C-83A1-F6EECF244321}">
                <p14:modId xmlns:p14="http://schemas.microsoft.com/office/powerpoint/2010/main" val="1811942860"/>
              </p:ext>
            </p:extLst>
          </p:nvPr>
        </p:nvGraphicFramePr>
        <p:xfrm>
          <a:off x="928696" y="858982"/>
          <a:ext cx="10589048" cy="5874537"/>
        </p:xfrm>
        <a:graphic>
          <a:graphicData uri="http://schemas.openxmlformats.org/drawingml/2006/table">
            <a:tbl>
              <a:tblPr firstRow="1" firstCol="1" bandRow="1">
                <a:tableStyleId>{5C22544A-7EE6-4342-B048-85BDC9FD1C3A}</a:tableStyleId>
              </a:tblPr>
              <a:tblGrid>
                <a:gridCol w="689080">
                  <a:extLst>
                    <a:ext uri="{9D8B030D-6E8A-4147-A177-3AD203B41FA5}">
                      <a16:colId xmlns:a16="http://schemas.microsoft.com/office/drawing/2014/main" val="2411845522"/>
                    </a:ext>
                  </a:extLst>
                </a:gridCol>
                <a:gridCol w="2474753">
                  <a:extLst>
                    <a:ext uri="{9D8B030D-6E8A-4147-A177-3AD203B41FA5}">
                      <a16:colId xmlns:a16="http://schemas.microsoft.com/office/drawing/2014/main" val="2610604098"/>
                    </a:ext>
                  </a:extLst>
                </a:gridCol>
                <a:gridCol w="2475231">
                  <a:extLst>
                    <a:ext uri="{9D8B030D-6E8A-4147-A177-3AD203B41FA5}">
                      <a16:colId xmlns:a16="http://schemas.microsoft.com/office/drawing/2014/main" val="855273242"/>
                    </a:ext>
                  </a:extLst>
                </a:gridCol>
                <a:gridCol w="2474753">
                  <a:extLst>
                    <a:ext uri="{9D8B030D-6E8A-4147-A177-3AD203B41FA5}">
                      <a16:colId xmlns:a16="http://schemas.microsoft.com/office/drawing/2014/main" val="747233247"/>
                    </a:ext>
                  </a:extLst>
                </a:gridCol>
                <a:gridCol w="2475231">
                  <a:extLst>
                    <a:ext uri="{9D8B030D-6E8A-4147-A177-3AD203B41FA5}">
                      <a16:colId xmlns:a16="http://schemas.microsoft.com/office/drawing/2014/main" val="3139651693"/>
                    </a:ext>
                  </a:extLst>
                </a:gridCol>
              </a:tblGrid>
              <a:tr h="240455">
                <a:tc>
                  <a:txBody>
                    <a:bodyPr/>
                    <a:lstStyle/>
                    <a:p>
                      <a:pPr>
                        <a:spcAft>
                          <a:spcPts val="0"/>
                        </a:spcAft>
                      </a:pPr>
                      <a:r>
                        <a:rPr lang="de-DE" sz="800" dirty="0">
                          <a:effectLst/>
                        </a:rPr>
                        <a:t>Tagesthema</a:t>
                      </a:r>
                      <a:endParaRPr lang="de-DE" sz="900" dirty="0">
                        <a:effectLst/>
                      </a:endParaRPr>
                    </a:p>
                    <a:p>
                      <a:pPr>
                        <a:spcAft>
                          <a:spcPts val="0"/>
                        </a:spcAft>
                      </a:pPr>
                      <a:r>
                        <a:rPr lang="de-DE" sz="800" dirty="0">
                          <a:effectLst/>
                        </a:rPr>
                        <a:t>Tagestier</a:t>
                      </a:r>
                      <a:endParaRPr lang="de-DE"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lgn="ctr">
                        <a:spcAft>
                          <a:spcPts val="0"/>
                        </a:spcAft>
                      </a:pPr>
                      <a:r>
                        <a:rPr lang="de-DE" sz="900">
                          <a:effectLst/>
                        </a:rPr>
                        <a:t>Es werde Licht! </a:t>
                      </a:r>
                    </a:p>
                    <a:p>
                      <a:pPr algn="ctr">
                        <a:spcAft>
                          <a:spcPts val="0"/>
                        </a:spcAft>
                      </a:pPr>
                      <a:r>
                        <a:rPr lang="de-DE" sz="900">
                          <a:effectLst/>
                        </a:rPr>
                        <a:t>Symbol: Sonne</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lgn="ctr">
                        <a:spcAft>
                          <a:spcPts val="0"/>
                        </a:spcAft>
                      </a:pPr>
                      <a:r>
                        <a:rPr lang="de-DE" sz="900">
                          <a:effectLst/>
                        </a:rPr>
                        <a:t>Gott zeigt sich uns!</a:t>
                      </a:r>
                    </a:p>
                    <a:p>
                      <a:pPr algn="ctr">
                        <a:spcAft>
                          <a:spcPts val="0"/>
                        </a:spcAft>
                      </a:pPr>
                      <a:r>
                        <a:rPr lang="de-DE" sz="900">
                          <a:effectLst/>
                        </a:rPr>
                        <a:t>Symbol: Feuer</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lgn="ctr">
                        <a:spcAft>
                          <a:spcPts val="0"/>
                        </a:spcAft>
                      </a:pPr>
                      <a:r>
                        <a:rPr lang="de-DE" sz="900">
                          <a:effectLst/>
                        </a:rPr>
                        <a:t>Jesus: Ich bin das Licht der Welt</a:t>
                      </a:r>
                    </a:p>
                    <a:p>
                      <a:pPr algn="ctr">
                        <a:spcAft>
                          <a:spcPts val="0"/>
                        </a:spcAft>
                      </a:pPr>
                      <a:r>
                        <a:rPr lang="de-DE" sz="900">
                          <a:effectLst/>
                        </a:rPr>
                        <a:t>Symbol: Leuchtturm</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lgn="ctr">
                        <a:spcAft>
                          <a:spcPts val="0"/>
                        </a:spcAft>
                      </a:pPr>
                      <a:r>
                        <a:rPr lang="de-DE" sz="900">
                          <a:effectLst/>
                        </a:rPr>
                        <a:t>Ihr seid das Licht der Welt</a:t>
                      </a:r>
                    </a:p>
                    <a:p>
                      <a:pPr algn="ctr">
                        <a:spcAft>
                          <a:spcPts val="0"/>
                        </a:spcAft>
                      </a:pPr>
                      <a:r>
                        <a:rPr lang="de-DE" sz="900">
                          <a:effectLst/>
                        </a:rPr>
                        <a:t>Symbol: Regenbogen</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extLst>
                  <a:ext uri="{0D108BD9-81ED-4DB2-BD59-A6C34878D82A}">
                    <a16:rowId xmlns:a16="http://schemas.microsoft.com/office/drawing/2014/main" val="4273114913"/>
                  </a:ext>
                </a:extLst>
              </a:tr>
              <a:tr h="476578">
                <a:tc>
                  <a:txBody>
                    <a:bodyPr/>
                    <a:lstStyle/>
                    <a:p>
                      <a:pPr>
                        <a:spcAft>
                          <a:spcPts val="0"/>
                        </a:spcAft>
                      </a:pPr>
                      <a:r>
                        <a:rPr lang="de-DE" sz="800">
                          <a:effectLst/>
                        </a:rPr>
                        <a:t>Inhalt und biblischer Bezug</a:t>
                      </a:r>
                      <a:endParaRPr lang="de-DE" sz="900">
                        <a:effectLst/>
                      </a:endParaRPr>
                    </a:p>
                    <a:p>
                      <a:pPr>
                        <a:spcAft>
                          <a:spcPts val="0"/>
                        </a:spcAft>
                      </a:pPr>
                      <a:r>
                        <a:rPr lang="de-DE" sz="800">
                          <a:effectLst/>
                        </a:rPr>
                        <a:t>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lgn="just">
                        <a:spcAft>
                          <a:spcPts val="0"/>
                        </a:spcAft>
                      </a:pPr>
                      <a:r>
                        <a:rPr lang="de-DE" sz="800">
                          <a:effectLst/>
                        </a:rPr>
                        <a:t>Schöpfungsgeschichte, 1.Mose 1</a:t>
                      </a:r>
                      <a:endParaRPr lang="de-DE" sz="900">
                        <a:effectLst/>
                      </a:endParaRPr>
                    </a:p>
                    <a:p>
                      <a:pPr algn="just">
                        <a:spcAft>
                          <a:spcPts val="0"/>
                        </a:spcAft>
                      </a:pPr>
                      <a:r>
                        <a:rPr lang="de-DE" sz="800">
                          <a:effectLst/>
                        </a:rPr>
                        <a:t> </a:t>
                      </a:r>
                      <a:endParaRPr lang="de-DE" sz="900">
                        <a:effectLst/>
                      </a:endParaRPr>
                    </a:p>
                    <a:p>
                      <a:pPr algn="just">
                        <a:spcAft>
                          <a:spcPts val="0"/>
                        </a:spcAft>
                      </a:pPr>
                      <a:r>
                        <a:rPr lang="de-DE" sz="800">
                          <a:effectLst/>
                        </a:rPr>
                        <a:t>Gott hat die Welt geschaffen und das Licht in die Welt gebracht. Ohne Licht ist das Leben nicht möglich.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lgn="just">
                        <a:spcAft>
                          <a:spcPts val="0"/>
                        </a:spcAft>
                      </a:pPr>
                      <a:r>
                        <a:rPr lang="de-DE" sz="800">
                          <a:effectLst/>
                        </a:rPr>
                        <a:t>Brennender Dornenbusch, 2.Mose 3, 1-12</a:t>
                      </a:r>
                      <a:endParaRPr lang="de-DE" sz="900">
                        <a:effectLst/>
                      </a:endParaRPr>
                    </a:p>
                    <a:p>
                      <a:pPr algn="just">
                        <a:spcAft>
                          <a:spcPts val="0"/>
                        </a:spcAft>
                      </a:pPr>
                      <a:r>
                        <a:rPr lang="de-DE" sz="800">
                          <a:effectLst/>
                        </a:rPr>
                        <a:t> </a:t>
                      </a:r>
                      <a:endParaRPr lang="de-DE" sz="900">
                        <a:effectLst/>
                      </a:endParaRPr>
                    </a:p>
                    <a:p>
                      <a:pPr algn="just">
                        <a:spcAft>
                          <a:spcPts val="0"/>
                        </a:spcAft>
                      </a:pPr>
                      <a:r>
                        <a:rPr lang="de-DE" sz="800">
                          <a:effectLst/>
                        </a:rPr>
                        <a:t>Wir können Gottes Wirken spüren. Wie das Feuer schenkt er uns Wärme.</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lgn="just">
                        <a:spcAft>
                          <a:spcPts val="0"/>
                        </a:spcAft>
                      </a:pPr>
                      <a:r>
                        <a:rPr lang="de-DE" sz="800">
                          <a:effectLst/>
                        </a:rPr>
                        <a:t>Mk. 10, 13-16 Kindersegnung</a:t>
                      </a:r>
                      <a:endParaRPr lang="de-DE" sz="900">
                        <a:effectLst/>
                      </a:endParaRPr>
                    </a:p>
                    <a:p>
                      <a:pPr algn="just">
                        <a:spcAft>
                          <a:spcPts val="0"/>
                        </a:spcAft>
                      </a:pPr>
                      <a:r>
                        <a:rPr lang="de-DE" sz="800">
                          <a:effectLst/>
                        </a:rPr>
                        <a:t> </a:t>
                      </a:r>
                      <a:endParaRPr lang="de-DE" sz="900">
                        <a:effectLst/>
                      </a:endParaRPr>
                    </a:p>
                    <a:p>
                      <a:pPr algn="just">
                        <a:spcAft>
                          <a:spcPts val="0"/>
                        </a:spcAft>
                      </a:pPr>
                      <a:r>
                        <a:rPr lang="de-DE" sz="800">
                          <a:effectLst/>
                        </a:rPr>
                        <a:t>Jesus sind die Kinder am wichtigsten. Wir spüren bei ihm Orientierung und Schutz. Jesus setzt sich für uns ein.</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lgn="just">
                        <a:spcAft>
                          <a:spcPts val="0"/>
                        </a:spcAft>
                      </a:pPr>
                      <a:r>
                        <a:rPr lang="de-DE" sz="800">
                          <a:effectLst/>
                        </a:rPr>
                        <a:t>Mt 5, 15 Gleichnis vom Licht unter dem Scheffel</a:t>
                      </a:r>
                      <a:endParaRPr lang="de-DE" sz="900">
                        <a:effectLst/>
                      </a:endParaRPr>
                    </a:p>
                    <a:p>
                      <a:pPr algn="just">
                        <a:spcAft>
                          <a:spcPts val="0"/>
                        </a:spcAft>
                      </a:pPr>
                      <a:r>
                        <a:rPr lang="de-DE" sz="800">
                          <a:effectLst/>
                        </a:rPr>
                        <a:t> </a:t>
                      </a:r>
                      <a:endParaRPr lang="de-DE" sz="900">
                        <a:effectLst/>
                      </a:endParaRPr>
                    </a:p>
                    <a:p>
                      <a:pPr algn="just">
                        <a:spcAft>
                          <a:spcPts val="0"/>
                        </a:spcAft>
                      </a:pPr>
                      <a:r>
                        <a:rPr lang="de-DE" sz="800">
                          <a:effectLst/>
                        </a:rPr>
                        <a:t>Wir alle sind ein Licht für diese Welt. Jede*r hat eigene Fähigkeiten und ist wertvoll. Wir sind genau richtig, so wie wir sind!</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extLst>
                  <a:ext uri="{0D108BD9-81ED-4DB2-BD59-A6C34878D82A}">
                    <a16:rowId xmlns:a16="http://schemas.microsoft.com/office/drawing/2014/main" val="3093659842"/>
                  </a:ext>
                </a:extLst>
              </a:tr>
              <a:tr h="285947">
                <a:tc>
                  <a:txBody>
                    <a:bodyPr/>
                    <a:lstStyle/>
                    <a:p>
                      <a:pPr>
                        <a:spcAft>
                          <a:spcPts val="0"/>
                        </a:spcAft>
                      </a:pPr>
                      <a:r>
                        <a:rPr lang="de-DE" sz="800">
                          <a:effectLst/>
                        </a:rPr>
                        <a:t>Ziele für die Kinder</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lgn="just">
                        <a:spcAft>
                          <a:spcPts val="0"/>
                        </a:spcAft>
                      </a:pPr>
                      <a:r>
                        <a:rPr lang="de-DE" sz="800">
                          <a:effectLst/>
                        </a:rPr>
                        <a:t>Die Kinder nehmen wahr, dass wir Licht zum Leben brauchen.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lgn="just">
                        <a:spcAft>
                          <a:spcPts val="0"/>
                        </a:spcAft>
                      </a:pPr>
                      <a:r>
                        <a:rPr lang="de-DE" sz="800">
                          <a:effectLst/>
                        </a:rPr>
                        <a:t>Die Kinder erkennen, dass wir genau wie Gott anderen Menschen Wärme schenken können, indem wir gut miteinander umgehen.</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tabLst>
                          <a:tab pos="807720" algn="l"/>
                        </a:tabLst>
                      </a:pPr>
                      <a:r>
                        <a:rPr lang="de-DE" sz="800">
                          <a:effectLst/>
                        </a:rPr>
                        <a:t>Die Kinder erkennen, dass sie wichtig für unsere Welt sind.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lgn="just">
                        <a:spcAft>
                          <a:spcPts val="0"/>
                        </a:spcAft>
                      </a:pPr>
                      <a:r>
                        <a:rPr lang="de-DE" sz="800">
                          <a:effectLst/>
                        </a:rPr>
                        <a:t>Die Kinder erkennen, dass wir alle unterschiedlich und genau so richtig sind.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extLst>
                  <a:ext uri="{0D108BD9-81ED-4DB2-BD59-A6C34878D82A}">
                    <a16:rowId xmlns:a16="http://schemas.microsoft.com/office/drawing/2014/main" val="2780154356"/>
                  </a:ext>
                </a:extLst>
              </a:tr>
              <a:tr h="1143787">
                <a:tc>
                  <a:txBody>
                    <a:bodyPr/>
                    <a:lstStyle/>
                    <a:p>
                      <a:pPr>
                        <a:spcAft>
                          <a:spcPts val="0"/>
                        </a:spcAft>
                      </a:pPr>
                      <a:r>
                        <a:rPr lang="de-DE" sz="800">
                          <a:effectLst/>
                        </a:rPr>
                        <a:t>Erzählidee</a:t>
                      </a:r>
                      <a:endParaRPr lang="de-DE" sz="900">
                        <a:effectLst/>
                      </a:endParaRPr>
                    </a:p>
                    <a:p>
                      <a:pPr>
                        <a:spcAft>
                          <a:spcPts val="0"/>
                        </a:spcAft>
                      </a:pPr>
                      <a:r>
                        <a:rPr lang="de-DE" sz="800">
                          <a:effectLst/>
                        </a:rPr>
                        <a:t>(Theater)</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800">
                          <a:effectLst/>
                        </a:rPr>
                        <a:t>Dr. Robert Buntspecht, ein Zeitforscher aus der Zukunft, reist zurück ins Jahr 2020 und trifft dort auf Finn (einen Jungen aus der aktuellen Zeit). Außerdem hat er seine Iris dabei, ein Gerät, das ihm alle möglichen Informationen geben kann.</a:t>
                      </a:r>
                      <a:endParaRPr lang="de-DE" sz="900">
                        <a:effectLst/>
                      </a:endParaRPr>
                    </a:p>
                    <a:p>
                      <a:pPr>
                        <a:spcAft>
                          <a:spcPts val="0"/>
                        </a:spcAft>
                      </a:pPr>
                      <a:br>
                        <a:rPr lang="de-DE" sz="800">
                          <a:effectLst/>
                        </a:rPr>
                      </a:br>
                      <a:r>
                        <a:rPr lang="de-DE" sz="800">
                          <a:effectLst/>
                        </a:rPr>
                        <a:t>In der Zukunft gibt es kein Licht, deshalb ist Dr. Buntspecht sehr beeindruckt und hat viele Fragen an Finn.</a:t>
                      </a:r>
                      <a:endParaRPr lang="de-DE" sz="900">
                        <a:effectLst/>
                      </a:endParaRPr>
                    </a:p>
                    <a:p>
                      <a:pPr>
                        <a:spcAft>
                          <a:spcPts val="0"/>
                        </a:spcAft>
                      </a:pPr>
                      <a:r>
                        <a:rPr lang="de-DE" sz="800">
                          <a:effectLst/>
                        </a:rPr>
                        <a:t> </a:t>
                      </a:r>
                      <a:endParaRPr lang="de-DE" sz="900">
                        <a:effectLst/>
                      </a:endParaRPr>
                    </a:p>
                    <a:p>
                      <a:pPr>
                        <a:spcAft>
                          <a:spcPts val="0"/>
                        </a:spcAft>
                      </a:pPr>
                      <a:r>
                        <a:rPr lang="de-DE" sz="800">
                          <a:effectLst/>
                        </a:rPr>
                        <a:t>Außerdem zeigt Iris die Schöpfungsgeschichte.</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800">
                          <a:effectLst/>
                        </a:rPr>
                        <a:t>Dr. Buntspecht hat sich verbrannt, er kennt schließlich kein Feuer und stellt Finn eine Menge Fragen dazu. Sie schauen sich gemeinsam ein Lagerfeuer an.</a:t>
                      </a:r>
                      <a:endParaRPr lang="de-DE" sz="900">
                        <a:effectLst/>
                      </a:endParaRPr>
                    </a:p>
                    <a:p>
                      <a:pPr>
                        <a:spcAft>
                          <a:spcPts val="0"/>
                        </a:spcAft>
                      </a:pPr>
                      <a:r>
                        <a:rPr lang="de-DE" sz="800">
                          <a:effectLst/>
                        </a:rPr>
                        <a:t>Feuer kann gefährlich sein, aber es kann uns auch wärmen. </a:t>
                      </a:r>
                      <a:endParaRPr lang="de-DE" sz="900">
                        <a:effectLst/>
                      </a:endParaRPr>
                    </a:p>
                    <a:p>
                      <a:pPr>
                        <a:spcAft>
                          <a:spcPts val="0"/>
                        </a:spcAft>
                      </a:pPr>
                      <a:r>
                        <a:rPr lang="de-DE" sz="800">
                          <a:effectLst/>
                        </a:rPr>
                        <a:t> </a:t>
                      </a:r>
                      <a:endParaRPr lang="de-DE" sz="900">
                        <a:effectLst/>
                      </a:endParaRPr>
                    </a:p>
                    <a:p>
                      <a:pPr>
                        <a:spcAft>
                          <a:spcPts val="0"/>
                        </a:spcAft>
                      </a:pPr>
                      <a:r>
                        <a:rPr lang="de-DE" sz="800">
                          <a:effectLst/>
                        </a:rPr>
                        <a:t>Iris erzählt die Geschichte vom brennenden Dornenbusch.</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800">
                          <a:effectLst/>
                        </a:rPr>
                        <a:t>Finn schreibt eine Postkarte (XXL-Version), auf der ein Leuchtturm abgebildet ist.</a:t>
                      </a:r>
                      <a:endParaRPr lang="de-DE" sz="900">
                        <a:effectLst/>
                      </a:endParaRPr>
                    </a:p>
                    <a:p>
                      <a:pPr>
                        <a:spcAft>
                          <a:spcPts val="0"/>
                        </a:spcAft>
                      </a:pPr>
                      <a:r>
                        <a:rPr lang="de-DE" sz="800">
                          <a:effectLst/>
                        </a:rPr>
                        <a:t>Finn erklärt Dr. Buntspecht, wozu Leuchttürme da sind. Sie leuchten sehr weit und schenken Orientierung.</a:t>
                      </a:r>
                      <a:endParaRPr lang="de-DE" sz="900">
                        <a:effectLst/>
                      </a:endParaRPr>
                    </a:p>
                    <a:p>
                      <a:pPr>
                        <a:spcAft>
                          <a:spcPts val="0"/>
                        </a:spcAft>
                      </a:pPr>
                      <a:r>
                        <a:rPr lang="de-DE" sz="800">
                          <a:effectLst/>
                        </a:rPr>
                        <a:t>Auch Gott, Jesus leuchtet für uns und schenkt uns Orientierung. Ihm waren die Kinder am wichtigsten und das hat er auch laut gesagt. </a:t>
                      </a:r>
                      <a:endParaRPr lang="de-DE" sz="900">
                        <a:effectLst/>
                      </a:endParaRPr>
                    </a:p>
                    <a:p>
                      <a:pPr>
                        <a:spcAft>
                          <a:spcPts val="0"/>
                        </a:spcAft>
                      </a:pPr>
                      <a:r>
                        <a:rPr lang="de-DE" sz="800">
                          <a:effectLst/>
                        </a:rPr>
                        <a:t> </a:t>
                      </a:r>
                      <a:endParaRPr lang="de-DE" sz="900">
                        <a:effectLst/>
                      </a:endParaRPr>
                    </a:p>
                    <a:p>
                      <a:pPr>
                        <a:spcAft>
                          <a:spcPts val="0"/>
                        </a:spcAft>
                      </a:pPr>
                      <a:r>
                        <a:rPr lang="de-DE" sz="800">
                          <a:effectLst/>
                        </a:rPr>
                        <a:t>Iris erzählt die Geschichte der Kindersegnung.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800" dirty="0">
                          <a:effectLst/>
                        </a:rPr>
                        <a:t>Dr. Buntspecht bringt einen Prisma-Stein mit (findet es in einer Tasche in seinem Kittel). </a:t>
                      </a:r>
                      <a:endParaRPr lang="de-DE" sz="900" dirty="0">
                        <a:effectLst/>
                      </a:endParaRPr>
                    </a:p>
                    <a:p>
                      <a:pPr>
                        <a:spcAft>
                          <a:spcPts val="0"/>
                        </a:spcAft>
                      </a:pPr>
                      <a:r>
                        <a:rPr lang="de-DE" sz="800" dirty="0">
                          <a:effectLst/>
                        </a:rPr>
                        <a:t>Finn erzeugt einen Regenbogen. Dr. Buntspecht ist ganz begeistert und fasziniert. Das Kind erzählt etwas zum Regenbogen.</a:t>
                      </a:r>
                      <a:endParaRPr lang="de-DE" sz="900" dirty="0">
                        <a:effectLst/>
                      </a:endParaRPr>
                    </a:p>
                    <a:p>
                      <a:pPr>
                        <a:spcAft>
                          <a:spcPts val="0"/>
                        </a:spcAft>
                      </a:pPr>
                      <a:r>
                        <a:rPr lang="de-DE" sz="800" dirty="0">
                          <a:effectLst/>
                        </a:rPr>
                        <a:t>Ein Regenbogen setzt sich aus vielen verschiedenen Farben zusammen. Auch wir sind alle einzigartig und haben ein eigenes Licht, das in die Welt leuchtet. </a:t>
                      </a:r>
                      <a:endParaRPr lang="de-DE" sz="900" dirty="0">
                        <a:effectLst/>
                      </a:endParaRPr>
                    </a:p>
                    <a:p>
                      <a:pPr>
                        <a:spcAft>
                          <a:spcPts val="0"/>
                        </a:spcAft>
                      </a:pPr>
                      <a:r>
                        <a:rPr lang="de-DE" sz="800" dirty="0">
                          <a:effectLst/>
                        </a:rPr>
                        <a:t> </a:t>
                      </a:r>
                      <a:endParaRPr lang="de-DE" sz="900" dirty="0">
                        <a:effectLst/>
                      </a:endParaRPr>
                    </a:p>
                    <a:p>
                      <a:pPr>
                        <a:spcAft>
                          <a:spcPts val="0"/>
                        </a:spcAft>
                      </a:pPr>
                      <a:r>
                        <a:rPr lang="de-DE" sz="800" dirty="0">
                          <a:effectLst/>
                        </a:rPr>
                        <a:t>Iris erzählt das Gleichnis vom Licht unter dem Scheffel. </a:t>
                      </a:r>
                      <a:endParaRPr lang="de-DE" sz="900" dirty="0">
                        <a:effectLst/>
                      </a:endParaRPr>
                    </a:p>
                    <a:p>
                      <a:pPr>
                        <a:spcAft>
                          <a:spcPts val="0"/>
                        </a:spcAft>
                      </a:pPr>
                      <a:r>
                        <a:rPr lang="de-DE" sz="800" dirty="0">
                          <a:effectLst/>
                        </a:rPr>
                        <a:t> </a:t>
                      </a:r>
                      <a:endParaRPr lang="de-DE" sz="900" dirty="0">
                        <a:effectLst/>
                      </a:endParaRPr>
                    </a:p>
                    <a:p>
                      <a:pPr>
                        <a:spcAft>
                          <a:spcPts val="0"/>
                        </a:spcAft>
                      </a:pPr>
                      <a:r>
                        <a:rPr lang="de-DE" sz="800" dirty="0">
                          <a:effectLst/>
                        </a:rPr>
                        <a:t> </a:t>
                      </a:r>
                      <a:endParaRPr lang="de-DE"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extLst>
                  <a:ext uri="{0D108BD9-81ED-4DB2-BD59-A6C34878D82A}">
                    <a16:rowId xmlns:a16="http://schemas.microsoft.com/office/drawing/2014/main" val="1071694848"/>
                  </a:ext>
                </a:extLst>
              </a:tr>
              <a:tr h="381262">
                <a:tc>
                  <a:txBody>
                    <a:bodyPr/>
                    <a:lstStyle/>
                    <a:p>
                      <a:pPr>
                        <a:spcAft>
                          <a:spcPts val="0"/>
                        </a:spcAft>
                      </a:pPr>
                      <a:r>
                        <a:rPr lang="de-DE" sz="800">
                          <a:effectLst/>
                        </a:rPr>
                        <a:t>Rollen (Theater)</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800">
                          <a:effectLst/>
                        </a:rPr>
                        <a:t>Dr. Buntspecht</a:t>
                      </a:r>
                      <a:br>
                        <a:rPr lang="de-DE" sz="800">
                          <a:effectLst/>
                        </a:rPr>
                      </a:br>
                      <a:r>
                        <a:rPr lang="de-DE" sz="800">
                          <a:effectLst/>
                        </a:rPr>
                        <a:t>Finn</a:t>
                      </a:r>
                      <a:endParaRPr lang="de-DE" sz="900">
                        <a:effectLst/>
                      </a:endParaRPr>
                    </a:p>
                    <a:p>
                      <a:pPr>
                        <a:spcAft>
                          <a:spcPts val="0"/>
                        </a:spcAft>
                      </a:pPr>
                      <a:r>
                        <a:rPr lang="de-DE" sz="800">
                          <a:effectLst/>
                        </a:rPr>
                        <a:t>Iris</a:t>
                      </a:r>
                      <a:br>
                        <a:rPr lang="de-DE" sz="800">
                          <a:effectLst/>
                        </a:rPr>
                      </a:br>
                      <a:r>
                        <a:rPr lang="de-DE" sz="800">
                          <a:effectLst/>
                        </a:rPr>
                        <a:t>Schattenspieler*innen</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800">
                          <a:effectLst/>
                        </a:rPr>
                        <a:t>Dr. Buntspecht</a:t>
                      </a:r>
                      <a:br>
                        <a:rPr lang="de-DE" sz="800">
                          <a:effectLst/>
                        </a:rPr>
                      </a:br>
                      <a:r>
                        <a:rPr lang="de-DE" sz="800">
                          <a:effectLst/>
                        </a:rPr>
                        <a:t>Finn</a:t>
                      </a:r>
                      <a:endParaRPr lang="de-DE" sz="900">
                        <a:effectLst/>
                      </a:endParaRPr>
                    </a:p>
                    <a:p>
                      <a:pPr>
                        <a:spcAft>
                          <a:spcPts val="0"/>
                        </a:spcAft>
                      </a:pPr>
                      <a:r>
                        <a:rPr lang="de-DE" sz="800">
                          <a:effectLst/>
                        </a:rPr>
                        <a:t>Iris</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800">
                          <a:effectLst/>
                        </a:rPr>
                        <a:t>Dr. Buntspecht</a:t>
                      </a:r>
                      <a:br>
                        <a:rPr lang="de-DE" sz="800">
                          <a:effectLst/>
                        </a:rPr>
                      </a:br>
                      <a:r>
                        <a:rPr lang="de-DE" sz="800">
                          <a:effectLst/>
                        </a:rPr>
                        <a:t>Finn</a:t>
                      </a:r>
                      <a:endParaRPr lang="de-DE" sz="900">
                        <a:effectLst/>
                      </a:endParaRPr>
                    </a:p>
                    <a:p>
                      <a:pPr>
                        <a:spcAft>
                          <a:spcPts val="0"/>
                        </a:spcAft>
                      </a:pPr>
                      <a:r>
                        <a:rPr lang="de-DE" sz="800">
                          <a:effectLst/>
                        </a:rPr>
                        <a:t>Iris</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800">
                          <a:effectLst/>
                        </a:rPr>
                        <a:t>Dr. Buntspecht</a:t>
                      </a:r>
                      <a:br>
                        <a:rPr lang="de-DE" sz="800">
                          <a:effectLst/>
                        </a:rPr>
                      </a:br>
                      <a:r>
                        <a:rPr lang="de-DE" sz="800">
                          <a:effectLst/>
                        </a:rPr>
                        <a:t>Finn</a:t>
                      </a:r>
                      <a:endParaRPr lang="de-DE" sz="900">
                        <a:effectLst/>
                      </a:endParaRPr>
                    </a:p>
                    <a:p>
                      <a:pPr>
                        <a:spcAft>
                          <a:spcPts val="0"/>
                        </a:spcAft>
                      </a:pPr>
                      <a:r>
                        <a:rPr lang="de-DE" sz="800">
                          <a:effectLst/>
                        </a:rPr>
                        <a:t>Iris</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extLst>
                  <a:ext uri="{0D108BD9-81ED-4DB2-BD59-A6C34878D82A}">
                    <a16:rowId xmlns:a16="http://schemas.microsoft.com/office/drawing/2014/main" val="2255364703"/>
                  </a:ext>
                </a:extLst>
              </a:tr>
              <a:tr h="569005">
                <a:tc>
                  <a:txBody>
                    <a:bodyPr/>
                    <a:lstStyle/>
                    <a:p>
                      <a:pPr>
                        <a:spcAft>
                          <a:spcPts val="0"/>
                        </a:spcAft>
                      </a:pPr>
                      <a:r>
                        <a:rPr lang="de-DE" sz="800">
                          <a:effectLst/>
                        </a:rPr>
                        <a:t>Kreativ-Ideen</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900">
                          <a:effectLst/>
                        </a:rPr>
                        <a:t>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900">
                          <a:effectLst/>
                        </a:rPr>
                        <a:t>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900">
                          <a:effectLst/>
                        </a:rPr>
                        <a:t>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800">
                          <a:effectLst/>
                        </a:rPr>
                        <a:t>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extLst>
                  <a:ext uri="{0D108BD9-81ED-4DB2-BD59-A6C34878D82A}">
                    <a16:rowId xmlns:a16="http://schemas.microsoft.com/office/drawing/2014/main" val="2734181529"/>
                  </a:ext>
                </a:extLst>
              </a:tr>
              <a:tr h="613052">
                <a:tc>
                  <a:txBody>
                    <a:bodyPr/>
                    <a:lstStyle/>
                    <a:p>
                      <a:pPr>
                        <a:spcAft>
                          <a:spcPts val="0"/>
                        </a:spcAft>
                      </a:pPr>
                      <a:r>
                        <a:rPr lang="de-DE" sz="800">
                          <a:effectLst/>
                        </a:rPr>
                        <a:t>Programm-</a:t>
                      </a:r>
                      <a:endParaRPr lang="de-DE" sz="900">
                        <a:effectLst/>
                      </a:endParaRPr>
                    </a:p>
                    <a:p>
                      <a:pPr>
                        <a:spcAft>
                          <a:spcPts val="0"/>
                        </a:spcAft>
                      </a:pPr>
                      <a:r>
                        <a:rPr lang="de-DE" sz="800">
                          <a:effectLst/>
                        </a:rPr>
                        <a:t>Phasen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900">
                          <a:effectLst/>
                        </a:rPr>
                        <a:t>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900">
                          <a:effectLst/>
                        </a:rPr>
                        <a:t>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900">
                          <a:effectLst/>
                        </a:rPr>
                        <a:t>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900">
                          <a:effectLst/>
                        </a:rPr>
                        <a:t>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extLst>
                  <a:ext uri="{0D108BD9-81ED-4DB2-BD59-A6C34878D82A}">
                    <a16:rowId xmlns:a16="http://schemas.microsoft.com/office/drawing/2014/main" val="448679458"/>
                  </a:ext>
                </a:extLst>
              </a:tr>
              <a:tr h="662876">
                <a:tc>
                  <a:txBody>
                    <a:bodyPr/>
                    <a:lstStyle/>
                    <a:p>
                      <a:pPr>
                        <a:spcAft>
                          <a:spcPts val="0"/>
                        </a:spcAft>
                      </a:pPr>
                      <a:r>
                        <a:rPr lang="de-DE" sz="800">
                          <a:effectLst/>
                        </a:rPr>
                        <a:t>Gesprächsfragen</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900">
                          <a:effectLst/>
                        </a:rPr>
                        <a:t>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900">
                          <a:effectLst/>
                        </a:rPr>
                        <a:t>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900">
                          <a:effectLst/>
                        </a:rPr>
                        <a:t>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900">
                          <a:effectLst/>
                        </a:rPr>
                        <a:t>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extLst>
                  <a:ext uri="{0D108BD9-81ED-4DB2-BD59-A6C34878D82A}">
                    <a16:rowId xmlns:a16="http://schemas.microsoft.com/office/drawing/2014/main" val="423450251"/>
                  </a:ext>
                </a:extLst>
              </a:tr>
              <a:tr h="508710">
                <a:tc>
                  <a:txBody>
                    <a:bodyPr/>
                    <a:lstStyle/>
                    <a:p>
                      <a:pPr>
                        <a:spcAft>
                          <a:spcPts val="0"/>
                        </a:spcAft>
                      </a:pPr>
                      <a:r>
                        <a:rPr lang="de-DE" sz="800">
                          <a:effectLst/>
                        </a:rPr>
                        <a:t>Spiele</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900">
                          <a:effectLst/>
                        </a:rPr>
                        <a:t>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900">
                          <a:effectLst/>
                        </a:rPr>
                        <a:t>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900">
                          <a:effectLst/>
                        </a:rPr>
                        <a:t>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900">
                          <a:effectLst/>
                        </a:rPr>
                        <a:t>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extLst>
                  <a:ext uri="{0D108BD9-81ED-4DB2-BD59-A6C34878D82A}">
                    <a16:rowId xmlns:a16="http://schemas.microsoft.com/office/drawing/2014/main" val="3096034454"/>
                  </a:ext>
                </a:extLst>
              </a:tr>
              <a:tr h="198574">
                <a:tc>
                  <a:txBody>
                    <a:bodyPr/>
                    <a:lstStyle/>
                    <a:p>
                      <a:pPr>
                        <a:spcAft>
                          <a:spcPts val="0"/>
                        </a:spcAft>
                      </a:pPr>
                      <a:r>
                        <a:rPr lang="de-DE" sz="800">
                          <a:effectLst/>
                        </a:rPr>
                        <a:t>Lieder</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900">
                          <a:effectLst/>
                        </a:rPr>
                        <a:t>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900">
                          <a:effectLst/>
                        </a:rPr>
                        <a:t>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900">
                          <a:effectLst/>
                        </a:rPr>
                        <a:t>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900">
                          <a:effectLst/>
                        </a:rPr>
                        <a:t> </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extLst>
                  <a:ext uri="{0D108BD9-81ED-4DB2-BD59-A6C34878D82A}">
                    <a16:rowId xmlns:a16="http://schemas.microsoft.com/office/drawing/2014/main" val="835458336"/>
                  </a:ext>
                </a:extLst>
              </a:tr>
              <a:tr h="87947">
                <a:tc>
                  <a:txBody>
                    <a:bodyPr/>
                    <a:lstStyle/>
                    <a:p>
                      <a:pPr>
                        <a:spcAft>
                          <a:spcPts val="0"/>
                        </a:spcAft>
                      </a:pPr>
                      <a:r>
                        <a:rPr lang="de-DE" sz="800">
                          <a:effectLst/>
                        </a:rPr>
                        <a:t>Abschluss</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800">
                          <a:effectLst/>
                        </a:rPr>
                        <a:t>Theater, Singen, Ansagen, Segenslied</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800">
                          <a:effectLst/>
                        </a:rPr>
                        <a:t>Theater, Singen, Ansagen, Segenslied</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800">
                          <a:effectLst/>
                        </a:rPr>
                        <a:t>Theater, Singen, Ansagen, Segenslied</a:t>
                      </a:r>
                      <a:endParaRPr lang="de-DE" sz="90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tc>
                  <a:txBody>
                    <a:bodyPr/>
                    <a:lstStyle/>
                    <a:p>
                      <a:pPr>
                        <a:spcAft>
                          <a:spcPts val="0"/>
                        </a:spcAft>
                      </a:pPr>
                      <a:r>
                        <a:rPr lang="de-DE" sz="800" dirty="0">
                          <a:effectLst/>
                        </a:rPr>
                        <a:t>Theater, Singen, Ansagen, Segenslied</a:t>
                      </a:r>
                      <a:endParaRPr lang="de-DE"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028" marR="27028" marT="0" marB="0"/>
                </a:tc>
                <a:extLst>
                  <a:ext uri="{0D108BD9-81ED-4DB2-BD59-A6C34878D82A}">
                    <a16:rowId xmlns:a16="http://schemas.microsoft.com/office/drawing/2014/main" val="2479961364"/>
                  </a:ext>
                </a:extLst>
              </a:tr>
            </a:tbl>
          </a:graphicData>
        </a:graphic>
      </p:graphicFrame>
    </p:spTree>
    <p:extLst>
      <p:ext uri="{BB962C8B-B14F-4D97-AF65-F5344CB8AC3E}">
        <p14:creationId xmlns:p14="http://schemas.microsoft.com/office/powerpoint/2010/main" val="585286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D0071E-38BA-48EB-8F84-4F4B171AEBD1}"/>
              </a:ext>
            </a:extLst>
          </p:cNvPr>
          <p:cNvSpPr>
            <a:spLocks noGrp="1"/>
          </p:cNvSpPr>
          <p:nvPr>
            <p:ph type="title"/>
          </p:nvPr>
        </p:nvSpPr>
        <p:spPr/>
        <p:txBody>
          <a:bodyPr/>
          <a:lstStyle/>
          <a:p>
            <a:r>
              <a:rPr lang="de-DE" dirty="0"/>
              <a:t>Fragen – Was bleibt offen –Was ist zu klären</a:t>
            </a:r>
          </a:p>
        </p:txBody>
      </p:sp>
      <p:sp>
        <p:nvSpPr>
          <p:cNvPr id="3" name="Inhaltsplatzhalter 2">
            <a:extLst>
              <a:ext uri="{FF2B5EF4-FFF2-40B4-BE49-F238E27FC236}">
                <a16:creationId xmlns:a16="http://schemas.microsoft.com/office/drawing/2014/main" id="{7AE7230F-B39C-4EA0-909A-617D9ED824BB}"/>
              </a:ext>
            </a:extLst>
          </p:cNvPr>
          <p:cNvSpPr>
            <a:spLocks noGrp="1"/>
          </p:cNvSpPr>
          <p:nvPr>
            <p:ph idx="1"/>
          </p:nvPr>
        </p:nvSpPr>
        <p:spPr/>
        <p:txBody>
          <a:bodyPr/>
          <a:lstStyle/>
          <a:p>
            <a:r>
              <a:rPr lang="de-DE" dirty="0"/>
              <a:t>Musik</a:t>
            </a:r>
          </a:p>
          <a:p>
            <a:endParaRPr lang="de-DE" dirty="0"/>
          </a:p>
        </p:txBody>
      </p:sp>
    </p:spTree>
    <p:extLst>
      <p:ext uri="{BB962C8B-B14F-4D97-AF65-F5344CB8AC3E}">
        <p14:creationId xmlns:p14="http://schemas.microsoft.com/office/powerpoint/2010/main" val="3860056999"/>
      </p:ext>
    </p:extLst>
  </p:cSld>
  <p:clrMapOvr>
    <a:masterClrMapping/>
  </p:clrMapOvr>
</p:sld>
</file>

<file path=ppt/theme/theme1.xml><?xml version="1.0" encoding="utf-8"?>
<a:theme xmlns:a="http://schemas.openxmlformats.org/drawingml/2006/main" name="Ausschnitt">
  <a:themeElements>
    <a:clrScheme name="Crop">
      <a:dk1>
        <a:sysClr val="windowText" lastClr="000000"/>
      </a:dk1>
      <a:lt1>
        <a:sysClr val="window" lastClr="FFFFFF"/>
      </a:lt1>
      <a:dk2>
        <a:srgbClr val="4A2318"/>
      </a:dk2>
      <a:lt2>
        <a:srgbClr val="EDECEB"/>
      </a:lt2>
      <a:accent1>
        <a:srgbClr val="F3C82E"/>
      </a:accent1>
      <a:accent2>
        <a:srgbClr val="A26176"/>
      </a:accent2>
      <a:accent3>
        <a:srgbClr val="74A94E"/>
      </a:accent3>
      <a:accent4>
        <a:srgbClr val="188E8D"/>
      </a:accent4>
      <a:accent5>
        <a:srgbClr val="EE913A"/>
      </a:accent5>
      <a:accent6>
        <a:srgbClr val="DF5D4A"/>
      </a:accent6>
      <a:hlink>
        <a:srgbClr val="188E8D"/>
      </a:hlink>
      <a:folHlink>
        <a:srgbClr val="A26176"/>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D7AA1D6E-F3E9-4763-A3BC-84DF2E02F60F}"/>
    </a:ext>
  </a:extLst>
</a:theme>
</file>

<file path=docProps/app.xml><?xml version="1.0" encoding="utf-8"?>
<Properties xmlns="http://schemas.openxmlformats.org/officeDocument/2006/extended-properties" xmlns:vt="http://schemas.openxmlformats.org/officeDocument/2006/docPropsVTypes">
  <Template>TM10001105[[fn=Ausschnitt]]</Template>
  <TotalTime>0</TotalTime>
  <Words>780</Words>
  <Application>Microsoft Office PowerPoint</Application>
  <PresentationFormat>Breitbild</PresentationFormat>
  <Paragraphs>153</Paragraphs>
  <Slides>7</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vt:i4>
      </vt:variant>
    </vt:vector>
  </HeadingPairs>
  <TitlesOfParts>
    <vt:vector size="12" baseType="lpstr">
      <vt:lpstr>Arial</vt:lpstr>
      <vt:lpstr>Calibri</vt:lpstr>
      <vt:lpstr>Cambria</vt:lpstr>
      <vt:lpstr>Franklin Gothic Book</vt:lpstr>
      <vt:lpstr>Ausschnitt</vt:lpstr>
      <vt:lpstr>KinderkirchenTage</vt:lpstr>
      <vt:lpstr>Thema Titel Infos</vt:lpstr>
      <vt:lpstr>Vorbereitungen</vt:lpstr>
      <vt:lpstr>Mitarbeit</vt:lpstr>
      <vt:lpstr>Tagesstruktur</vt:lpstr>
      <vt:lpstr>Wochenüberblick</vt:lpstr>
      <vt:lpstr>Fragen – Was bleibt offen –Was ist zu klären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Kinerbibelwoche</dc:title>
  <dc:creator>Rüdiger Sawatzki</dc:creator>
  <cp:lastModifiedBy>Rüdiger Sawatzki</cp:lastModifiedBy>
  <cp:revision>5</cp:revision>
  <dcterms:created xsi:type="dcterms:W3CDTF">2020-08-22T15:33:10Z</dcterms:created>
  <dcterms:modified xsi:type="dcterms:W3CDTF">2020-09-18T13:21:59Z</dcterms:modified>
</cp:coreProperties>
</file>