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  <p:sldId id="283" r:id="rId5"/>
    <p:sldId id="277" r:id="rId6"/>
    <p:sldId id="278" r:id="rId7"/>
    <p:sldId id="279" r:id="rId8"/>
    <p:sldId id="280" r:id="rId9"/>
    <p:sldId id="281" r:id="rId10"/>
    <p:sldId id="282" r:id="rId11"/>
    <p:sldId id="276" r:id="rId12"/>
    <p:sldId id="257" r:id="rId13"/>
    <p:sldId id="270" r:id="rId14"/>
    <p:sldId id="258" r:id="rId15"/>
    <p:sldId id="259" r:id="rId16"/>
    <p:sldId id="262" r:id="rId17"/>
    <p:sldId id="264" r:id="rId18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10T11:29:40.32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0,'51'3,"99"19,-135-20,10 4,0 2,0 0,36 19,18 5,-27-6,-46-22,1 0,-1 0,1-1,0 0,0 0,0-1,0 1,1-2,13 3,29-1,1 2,-1 2,-1 3,76 24,-59-14,33 13,-78-25,0-2,41 9,-43-12,0 1,0 1,-1 1,26 11,125 55,-107-47,-44-16,0 1,0 1,-1 1,0 0,22 22,40 28,-30-26,63 57,-23-17,-74-65,1-2,1 0,-1 0,1-2,1 0,29 7,25 11,-14-4,36 17,-50-18,-29-14,1 1,-2 0,1 1,-1 1,14 10,-24-16,-1 1,1-1,-1 1,0-1,0 1,-1 0,1 1,-1-1,0 0,0 1,0-1,0 1,-1-1,0 1,0 0,0-1,0 1,-1 0,0 0,0 0,0 0,-2 4,1-1,-1-1,-1 1,1-1,-1 0,0 0,-1 0,0 0,0 0,0-1,-1 0,0 0,-8 7,-11 10,-42 31,40-34,20-15,0 0,0 1,0-1,1 1,0 0,0 0,1 1,0-1,0 1,-6 13,7-9,0 0,1 0,0 1,1-1,0 0,1 22,6 334,-8-355,0 0,0-1,-1 1,0 0,-1-1,0 0,-8 14,-11 31,17-41,-1-1,0 0,-1 0,0-1,-1 0,0-1,-20 21,17-22,2 1,0 0,0 1,1 0,1 1,0 0,-10 27,10-15,1 0,1 0,2 1,0-1,2 1,1 0,3 32,0-44,0 1,1-1,1 0,0 0,1-1,1 1,0-1,1 0,1-1,0 0,0 0,2 0,19 20,9 2,-21-20,-1 1,0 1,14 18,-27-30,1 0,-1 0,0 1,0-1,-1 1,1 0,-1 0,-1-1,1 1,-1 0,0 1,0-1,-1 0,0 0,-1 12,-18 75,12-62,0 1,-2 49,8-63,-1 17,2 0,6 43,-5-66,2-1,-1 1,2-1,-1 0,2 0,-1 0,2 0,-1-1,1 0,12 15,15 16,1-2,2-1,1-2,56 42,-55-52,-4-3,-2 1,-1 1,46 48,26 62,5 6,-101-132,0 0,-1 1,0 0,0-1,-1 2,0-1,5 17,16 80,-17-63,-6-29,0 1,-1-1,-1 1,0-1,-1 1,-1-1,0 1,-6 21,4-16,1-1,1 1,0 0,2 0,0 0,1-1,2 1,0-1,1 1,1-1,11 27,-5-20,1-1,1 0,1-1,1 0,2-1,0-1,32 30,-40-44,0 0,1-1,0-1,0 1,1-2,0 0,0 0,0-1,1 0,0-1,0-1,0 0,0-1,0 0,1-1,-1-1,21-1,61-2,-39-1,105 9,-145-2,-1 1,28 10,-28-9,0 0,30 5,39-3,2-4,109-9,-163 2,64-16,-75 14,0 1,0 1,0 0,1 2,0 1,31 1,-48 1,0 0,1 1,-1 0,0-1,0 2,0-1,-1 1,1-1,0 1,-1 0,0 1,0-1,0 1,0 0,0 0,-1 0,0 0,5 8,3 9,0 0,17 46,-5-9,27 52,-5 2,31 121,-3 14,-64-218,1-1,2 0,18 32,-15-31,-1 1,16 50,-28-73,0 1,1-1,0 0,0 0,0 0,1 0,1 0,-1-1,1 0,5 6,3 0,0-2,0 0,24 14,-24-16,0 0,0 1,-1 1,0 0,-1 0,16 20,-23-24,0 0,0 0,0 1,-1-1,0 1,0 0,-1 0,0 0,0 0,-1 1,0-1,0 0,-1 1,1-1,-3 13,-3 15,-2 1,-21 61,-6 26,-24 129,55-243,-1-1,0 1,0-1,-1 0,0 0,-1 0,0-1,-12 13,-21 29,35-43,-5 6,0 2,1-1,0 1,1 1,0-1,2 1,0 0,0 0,1 1,-3 26,7 124,1-141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10T11:29:42.74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 2785,'0'-39,"-1"5,7-63,-4 85,1 0,0-1,1 1,0 0,1 1,0-1,1 1,11-17,1 2,1 0,1 1,1 1,1 1,2 1,0 1,1 1,1 1,42-23,33-14,-52 27,54-23,-60 32,49-32,-27 14,-12 8,70-36,-113 60,1-1,-1 0,-1-1,1 0,-1 0,0-1,-1-1,12-17,30-30,-23 33,2 1,0 2,1 1,1 1,37-16,-52 29,0 1,0 1,0 0,1 1,30-1,5-2,81-24,-52 10,-68 16,1-1,-1-1,-1 0,1 0,-1-2,20-14,36-19,-54 34,-1-1,1 0,-1-1,-1 0,1-1,-2 0,1-1,-2 0,1-1,-2 0,1-1,-2 0,0-1,0 1,6-18,-9 22,0 0,0 0,1 1,0-1,8-7,18-27,87-175,-106 191,-1-1,-2-1,0 0,8-50,14-42,-25 99,-1 1,-1-1,-1 0,-1-1,0-37,-16-109,9 134,3 27,-2-12,1 0,1 1,4-38,-3 51,1 0,1 0,-1 1,1-1,0 1,1-1,-1 1,1 0,0 0,0 0,0 0,1 0,0 1,0 0,0-1,0 2,8-6,9-5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0T11:29:57.0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2427 0 24575,'13'180'0,"-1"-14"0,-13 415 0,-1-554 0,0 0 0,-3-1 0,-11 44 0,-2 7 0,10-46 0,-1 0 0,-14 31 0,-2 10 0,-9 19 0,18-54 0,-10 41 0,19-49 0,-2 0 0,0-1 0,-24 47 0,29-68 0,1 0 0,-2-1 0,1 1 0,-1-1 0,0 0 0,0 0 0,0 0 0,-1-1 0,0 1 0,0-1 0,-1-1 0,1 1 0,-1-1 0,0-1 0,0 1 0,0-1 0,-1 0 0,1-1 0,-10 3 0,1-2 0,-1 1 0,1 1 0,0 0 0,0 1 0,1 1 0,0 0 0,-22 15 0,-1 5 0,-47 44 0,-8 5 0,84-70 0,0 0 0,0-1 0,-1-1 0,1 1 0,-1-2 0,-11 4 0,-28 11 0,29-8 0,11-5 0,0-1 0,1 1 0,-1-2 0,0 0 0,-1 0 0,1 0 0,-1-1 0,-13 1 0,-39 0 0,-66 7 0,57-2 0,47-6 0,0 1 0,0 0 0,-45 14 0,-33 13 0,74-24 0,0 2 0,1 0 0,-49 24 0,16 3 0,37-20 0,-2-2 0,-47 21 0,5-1 0,24-9 0,30-18 0,1 1 0,0 0 0,0 2 0,0-1 0,1 1 0,1 1 0,-20 21 0,7-1 0,-32 55 0,19-28 0,27-44 0,-2-1 0,1 0 0,-1 0 0,-24 17 0,-25 28 0,47-43 0,0-1 0,-2 0 0,1-1 0,-2 0 0,-18 10 0,31-20 0,-1 1 0,0 1 0,0-1 0,0 1 0,0 0 0,0 0 0,1 1 0,0-1 0,0 1 0,0 0 0,0-1 0,1 1 0,0 0 0,0 1 0,0-1 0,1 0 0,-1 0 0,1 1 0,0 6 0,0-4 0,1-1 0,0 1 0,0-1 0,1 0 0,0 1 0,0-1 0,1 0 0,0 0 0,0 0 0,0 0 0,1 0 0,0 0 0,6 8 0,-7-12 0,1 0 0,-1 0 0,1 0 0,0-1 0,0 1 0,0-1 0,0 0 0,1 0 0,-1 0 0,0 0 0,1 0 0,0-1 0,-1 1 0,1-1 0,0 0 0,7 1 0,7 0 0,0-1 0,28-1 0,14 2 0,-51 0 0,0 0 0,0 1 0,0 0 0,0 0 0,0 1 0,-1 1 0,1-1 0,-1 1 0,11 9 0,8 9 0,31 33 0,2 2 0,-44-45 0,16 13 0,0 3 0,51 59 0,-43-41 0,3-1 0,62 51 0,45 46 0,-34-35 0,3 4 0,-95-87 0,2-1 0,1-1 0,1-1 0,0-1 0,2-2 0,0-1 0,50 21 0,-59-28 0,0 1 0,0 1 0,-2 0 0,31 28 0,-32-25 0,1-1 0,0-1 0,1-1 0,37 19 0,175 78 0,-191-97 0,-35-12 0,-1 1 0,1 0 0,0-1 0,-1 2 0,1-1 0,-1 1 0,1 0 0,-1 0 0,0 0 0,-1 1 0,1-1 0,0 1 0,6 8 0,134 175 0,-107-131 0,-26-38 0,0 0 0,1-1 0,26 28 0,-28-34 0,-2 0 0,1 1 0,-1 0 0,-1 1 0,0-1 0,-1 2 0,0-1 0,-1 1 0,-1 0 0,0 1 0,-1-1 0,-1 1 0,0 0 0,0-1 0,-2 1 0,0 1 0,-1-1 0,0 0 0,-1 0 0,-5 23 0,-7 4 0,9-33 0,0 0 0,1 1 0,1 0 0,-1-1 0,0 14 0,3-21 0,0 0 0,0 0 0,0 1 0,0-1 0,1 0 0,-1-1 0,0 1 0,1 0 0,0 0 0,-1 0 0,1 0 0,0 0 0,0 0 0,0-1 0,0 1 0,1 0 0,-1-1 0,0 1 0,1-1 0,-1 1 0,1-1 0,-1 0 0,1 0 0,-1 0 0,1 0 0,0 0 0,0 0 0,0 0 0,0 0 0,-1-1 0,4 2 0,11 1 0,1 0 0,-1 0 0,1-2 0,0 0 0,23-2 0,-21 0 0,0 1 0,0 1 0,26 5 0,-38-5 0,0 1 0,0 0 0,0 1 0,0 0 0,-1 0 0,1 0 0,-1 1 0,0 0 0,0 0 0,0 1 0,-1-1 0,10 11 0,1 4 0,-3-4 0,0 0 0,2 0 0,-1-2 0,2 0 0,26 18 0,-7-9 0,-2 1 0,-1 2 0,-1 1 0,-1 1 0,-1 2 0,-2 1 0,-1 1 0,37 57 0,2 3 0,-42-63 0,-2 1 0,-1 1 0,-2 1 0,19 41 0,-3 0 0,-26-58 0,-1 0 0,0 0 0,-1 1 0,0 0 0,-2 0 0,1 0 0,1 17 0,28 157 0,-19-105 0,-7-47 0,5 69 0,-12-94 0,0 1 0,1 0 0,1-1 0,0 0 0,0 1 0,1-1 0,1-1 0,0 1 0,9 15 0,4 1 0,1-1 0,28 29 0,7 10 0,-40-45 0,-1 0 0,-1 1 0,16 42 0,-20-43 0,1-1 0,1 0 0,0 0 0,2-1 0,16 21 0,-22-33 0,-1-1 0,0 1 0,0 1 0,-1-1 0,0 1 0,0-1 0,-1 1 0,0 0 0,0 0 0,-1 1 0,0-1 0,2 15 0,-4-4 0,0 0 0,-1 0 0,-1-1 0,-7 33 0,7-38 0,1-1 0,1 1 0,0 0 0,1-1 0,0 1 0,1-1 0,1 1 0,6 19 0,-4-13 0,2-1 0,0 0 0,1-1 0,1 0 0,12 17 0,-16-28 0,-1-1 0,1 0 0,0-1 0,0 1 0,1-1 0,0 0 0,-1 0 0,1-1 0,12 6 0,65 19 0,-49-17 0,21 7 0,-1 3 0,63 33 0,107 73 0,-196-110 0,-1 0 0,0 2 0,-2 1 0,31 29 0,-9-8 0,3-3 0,58 35 0,-52-36 0,-32-19 0,1-3 0,0 0 0,1-1 0,1-1 0,0-2 0,1-1 0,0-1 0,1-1 0,43 6 0,-66-14 0,0 0 0,0 0 0,0 1 0,0 0 0,0 0 0,0 1 0,0 0 0,0 0 0,0 0 0,-1 0 0,1 1 0,-1 0 0,0 0 0,0 1 0,0-1 0,0 1 0,-1 0 0,1 1 0,-1-1 0,0 1 0,0-1 0,0 1 0,-1 0 0,0 1 0,0-1 0,0 1 0,-1-1 0,3 9 0,30 77 0,-6-12 0,70 132 0,-84-184 0,-2 1 0,0 0 0,-2 1 0,-1 0 0,-2 1 0,-1 0 0,-1 0 0,-1 0 0,-2 1 0,-1 0 0,-4 57 0,4-64 0,0-1 0,1 0 0,1 1 0,2-1 0,0-1 0,1 1 0,11 21 0,-5-11 0,16 68 0,-22-63 0,1 8 0,14 45 0,-17-75 0,1-1 0,0 0 0,1 0 0,1 0 0,0-1 0,17 21 0,-8-14 0,-1 1 0,-1 0 0,17 33 0,-26-41 0,-1-1 0,0 1 0,-1 1 0,0-1 0,-1 1 0,-1-1 0,1 26 0,-4 208 0,-1-88 0,1-142 0,-1 0 0,0 0 0,-8 25 0,6-26 0,0 0 0,-2 37 0,6-48 0,0 1 0,1 0 0,-1 0 0,2-1 0,-1 1 0,1-1 0,0 1 0,0-1 0,0 0 0,1 1 0,7 9 0,1-1 0,0 0 0,25 23 0,10 13 0,-2-1 0,94 83 0,-71-72 0,29 18 0,-67-58 0,-1 1 0,41 44 0,-61-57 0,-1 0 0,0 0 0,1 0 0,0-1 0,0 0 0,0-1 0,1 0 0,0 0 0,1-1 0,-1 0 0,1-1 0,1 0 0,14 5 0,-6-2 0,1 1 0,-1 0 0,0 2 0,-1 0 0,-1 1 0,1 0 0,19 20 0,3 0 0,-32-25-341,0 0 0,0 1-1,12 15 1,-5-3-6485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0T11:30:18.5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0T11:30:18.5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97A7D1-01C4-4DA8-B164-2CE61BF32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1A4ABE-5EE6-4803-96C9-ADAB0FF5A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378CBA-5760-4D9B-BA9F-9BD4D8470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310A76-32A3-407A-8AEB-12E15731D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AC3317-B845-4577-850B-6EA265CB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1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DEA73A-17A6-4CF1-A0B8-64230C581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DAE28EF-BB55-435F-A00B-CED605FC6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2DC091-BC43-4881-9F45-387609359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5A7C13-1A56-4155-83F0-445659C6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5C8000-66B3-4630-8BB1-1902E34A9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59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8BB42FC-6A3C-446F-AEE9-D2E528B9D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5B06F0-BBFF-4F0D-AA0E-399A4CCC7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71A435-EB34-4EAA-B435-1A3E796B6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89CF2A-EA79-4F8B-A509-40981019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BCF524-3797-4C5E-9FC4-DB4BB106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02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038648-C923-45B2-8BC0-363C9E3B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683640-E5CC-4B8A-93F9-1F2A79A94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6F9494-CE4D-4C88-8B80-4C09651A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414B00-1300-4ED9-9F45-4CC0374F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9326EF-5DEC-4C05-AEBE-1FA1099A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98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9C79-5EBE-477D-A4E9-12E46C5DA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A8AB0E-EFEE-4B93-A1C0-C0FA3D0A9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7B8793-D472-4DF9-9602-C8403175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64113-8B2C-48BB-83DD-4BA027DF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9E3113-DCC2-4B41-992F-0B176394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64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21678-ED2F-4CC7-9550-E43B4407C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D620D8-3CB3-4F62-9F28-F88B4204F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7033D36-D0B4-48EF-A39B-C1E7CAB83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7CEDE0-58C8-43A1-BCA0-FB640DB8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84D2A6-B057-4B7C-9901-009B17DC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05D82E-2C55-44D2-BD22-FB7306AC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02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EC433-1830-4FE5-8931-EB754AC4E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396CE6-40F7-496F-8DB4-86B122D3F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F0EBA4-491F-4897-923B-E91CC0C06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8E328A-8E3E-4E54-BA64-02B44F3E4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585A75F-744A-45E4-9E93-89023001B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D3D093-4879-47CB-9925-509968141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7A2891-DA10-488E-8ECB-C1692943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B1C659-3CF9-4215-A09C-988E0FD4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29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0B92B-24CB-4372-8CD7-766332EF1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4F6F73-7D4F-45CC-A223-D2BD3AF8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02B300-431E-4814-A4B9-ACAA47831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713C06-5312-44BF-AEBD-45DEA946F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16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A652C3E-587D-4A4C-AE88-CBE4B822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0C3CF0-B0D7-45E3-B32C-0ED5BE936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850264-9958-4802-953E-2BB1A635B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9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B142C1-402E-4C4F-B4F5-E832717BD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ADCB3F-49AD-452D-8145-56853DC6D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AF0C6A4-D645-4A89-9EE6-811CC14B9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A731AB-B1B6-4901-9E2E-078DBA95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1BD50E-5B6A-448E-B3B4-61FE0EC56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98DD43-34F2-4678-8000-CFB9480D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25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A9A3FF-15C2-4A05-A1C9-E665D6288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62E99E-AF8C-4C31-8ABD-1281B164A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025CE1-190D-4245-9718-03C40629B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83BAD8-811C-4208-8B59-4BE62E21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2FEE30-D12F-4C41-A2EB-7F6F371E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AF38B8-372D-4791-A0A4-0F1BE765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35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D2F0016-FBE7-4E7C-A0DD-462EA406E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1F7210-996C-4FAE-AD66-04038DECB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2091CF-BE62-4855-8BEE-FA5291B2F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3E58-1848-4CC9-87CD-110625CDD563}" type="datetimeFigureOut">
              <a:rPr lang="de-DE" smtClean="0"/>
              <a:t>11.07.2022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C06C72-88E6-428F-B751-33C17020A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1B0D55-4082-431C-B938-CD49AE891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C0E-5203-419F-9920-35B1C038E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15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jujesbe.de/tourinfo22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UNESCO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4.xml"/><Relationship Id="rId4" Type="http://schemas.openxmlformats.org/officeDocument/2006/relationships/hyperlink" Target="https://de.wikipedia.org/wiki/UNESCO-Welterbe#cite_note-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vjm-schiff.de/" TargetMode="External"/><Relationship Id="rId3" Type="http://schemas.openxmlformats.org/officeDocument/2006/relationships/customXml" Target="../ink/ink5.xml"/><Relationship Id="rId7" Type="http://schemas.openxmlformats.org/officeDocument/2006/relationships/hyperlink" Target="https://www.gruppenfreizeiten.de/schloss-oberau-niederau-ot-oberau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ruppenhaus.de/ev.-ruestzeit-und-freizeitheim-beyern-hs1094.html" TargetMode="External"/><Relationship Id="rId5" Type="http://schemas.openxmlformats.org/officeDocument/2006/relationships/hyperlink" Target="https://www.jugendherberge.de/jugendherbergen/wittenberg-703/portraet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hyperlink" Target="https://schullandheim.de/slh-zirkelstein-resor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28EA4F9-8ED6-4BD4-80E9-0A7D28DC4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Tour #22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F7AA32-5B53-4286-A418-D88480013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Nu aber los</a:t>
            </a:r>
          </a:p>
        </p:txBody>
      </p:sp>
    </p:spTree>
    <p:extLst>
      <p:ext uri="{BB962C8B-B14F-4D97-AF65-F5344CB8AC3E}">
        <p14:creationId xmlns:p14="http://schemas.microsoft.com/office/powerpoint/2010/main" val="7983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86DAEBB-A6FF-4553-99C6-CF7B1D75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3F3F3F"/>
                </a:solidFill>
              </a:rPr>
              <a:t>Regeln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23243F-2073-49A0-AE28-CC279B408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2286" y="1649605"/>
            <a:ext cx="2413136" cy="16696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FFFF"/>
                </a:solidFill>
              </a:rPr>
              <a:t>Fahrräder sind nicht versichert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5F3608A-4D43-4322-8ABB-75BAFA401570}"/>
              </a:ext>
            </a:extLst>
          </p:cNvPr>
          <p:cNvSpPr txBox="1">
            <a:spLocks/>
          </p:cNvSpPr>
          <p:nvPr/>
        </p:nvSpPr>
        <p:spPr>
          <a:xfrm>
            <a:off x="6736854" y="324852"/>
            <a:ext cx="2041218" cy="2412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FFFFFF"/>
                </a:solidFill>
              </a:rPr>
              <a:t>Waffenverbot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ABE44049-F4AB-4BD8-ACD6-98CD21830A54}"/>
              </a:ext>
            </a:extLst>
          </p:cNvPr>
          <p:cNvSpPr txBox="1">
            <a:spLocks/>
          </p:cNvSpPr>
          <p:nvPr/>
        </p:nvSpPr>
        <p:spPr>
          <a:xfrm>
            <a:off x="6347673" y="1881434"/>
            <a:ext cx="1941094" cy="1484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FFFFFF"/>
                </a:solidFill>
              </a:rPr>
              <a:t>Schwimmen?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5E4F2AC-8161-4B2A-832F-1CD9546964C3}"/>
              </a:ext>
            </a:extLst>
          </p:cNvPr>
          <p:cNvSpPr txBox="1">
            <a:spLocks/>
          </p:cNvSpPr>
          <p:nvPr/>
        </p:nvSpPr>
        <p:spPr>
          <a:xfrm>
            <a:off x="8288767" y="4667243"/>
            <a:ext cx="1928073" cy="1206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FFFFFF"/>
                </a:solidFill>
              </a:rPr>
              <a:t>Gruppe: Jeder sorgt dafür, dass es ne coole Zeit wird </a:t>
            </a:r>
            <a:r>
              <a:rPr lang="de-DE" sz="24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FFFFFF"/>
              </a:solidFill>
            </a:endParaRP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1C71567C-40D9-40D0-81D0-580DCE73FC92}"/>
              </a:ext>
            </a:extLst>
          </p:cNvPr>
          <p:cNvSpPr txBox="1">
            <a:spLocks/>
          </p:cNvSpPr>
          <p:nvPr/>
        </p:nvSpPr>
        <p:spPr>
          <a:xfrm>
            <a:off x="6238634" y="3365832"/>
            <a:ext cx="2301386" cy="1121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FFFFFF"/>
                </a:solidFill>
              </a:rPr>
              <a:t>Wir sind alkoholfrei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323A4585-6B8B-A799-0348-9B250F688C18}"/>
              </a:ext>
            </a:extLst>
          </p:cNvPr>
          <p:cNvSpPr txBox="1">
            <a:spLocks/>
          </p:cNvSpPr>
          <p:nvPr/>
        </p:nvSpPr>
        <p:spPr>
          <a:xfrm>
            <a:off x="8967733" y="3208426"/>
            <a:ext cx="1928073" cy="1206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FFFFFF"/>
                </a:solidFill>
              </a:rPr>
              <a:t>Übers essen meckern ist nicht erlaubt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4FA1784C-D33C-2298-EF1D-76F834571474}"/>
              </a:ext>
            </a:extLst>
          </p:cNvPr>
          <p:cNvSpPr txBox="1">
            <a:spLocks/>
          </p:cNvSpPr>
          <p:nvPr/>
        </p:nvSpPr>
        <p:spPr>
          <a:xfrm>
            <a:off x="9167253" y="594698"/>
            <a:ext cx="1928073" cy="1206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FFFFFF"/>
                </a:solidFill>
              </a:rPr>
              <a:t>Schlechte Laune ist ansteckend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FEAEC8C2-BC8E-E1AA-62BA-FCDAA118632C}"/>
              </a:ext>
            </a:extLst>
          </p:cNvPr>
          <p:cNvSpPr txBox="1">
            <a:spLocks/>
          </p:cNvSpPr>
          <p:nvPr/>
        </p:nvSpPr>
        <p:spPr>
          <a:xfrm>
            <a:off x="5940472" y="4513341"/>
            <a:ext cx="1928073" cy="1206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FFFFFF"/>
                </a:solidFill>
              </a:rPr>
              <a:t>Corona Test mitbringen</a:t>
            </a:r>
          </a:p>
        </p:txBody>
      </p:sp>
    </p:spTree>
    <p:extLst>
      <p:ext uri="{BB962C8B-B14F-4D97-AF65-F5344CB8AC3E}">
        <p14:creationId xmlns:p14="http://schemas.microsoft.com/office/powerpoint/2010/main" val="540177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05FB522-4523-4CBF-ADBA-1C97EC53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4000" dirty="0">
                <a:solidFill>
                  <a:srgbClr val="FFFFFF"/>
                </a:solidFill>
              </a:rPr>
              <a:t>Umfrage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B9EA91-49CD-45D6-8384-9D2065207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de-DE" sz="1400" b="1" dirty="0"/>
              <a:t>Stadtführungen</a:t>
            </a:r>
          </a:p>
          <a:p>
            <a:r>
              <a:rPr lang="de-DE" sz="1400" b="1" dirty="0"/>
              <a:t>Essenswünsche</a:t>
            </a:r>
          </a:p>
          <a:p>
            <a:r>
              <a:rPr lang="de-DE" sz="1400" b="1" dirty="0"/>
              <a:t>Was ich nicht esse</a:t>
            </a:r>
          </a:p>
          <a:p>
            <a:r>
              <a:rPr lang="de-DE" sz="1400" b="1" dirty="0"/>
              <a:t>Wer hat noch Tests</a:t>
            </a:r>
          </a:p>
          <a:p>
            <a:r>
              <a:rPr lang="de-DE" sz="1400" b="1" dirty="0"/>
              <a:t>Ersatzschläuche </a:t>
            </a:r>
          </a:p>
          <a:p>
            <a:r>
              <a:rPr lang="de-DE" sz="1400" b="1" dirty="0"/>
              <a:t>Ersatzschläuche</a:t>
            </a:r>
          </a:p>
          <a:p>
            <a:r>
              <a:rPr lang="de-DE" sz="1400" b="1" dirty="0">
                <a:solidFill>
                  <a:srgbClr val="000000"/>
                </a:solidFill>
              </a:rPr>
              <a:t>5 oder mehr Stunden Aufenthalt in Prag?</a:t>
            </a:r>
            <a:endParaRPr lang="de-DE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91603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05FB522-4523-4CBF-ADBA-1C97EC53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4000" dirty="0">
                <a:solidFill>
                  <a:srgbClr val="FFFFFF"/>
                </a:solidFill>
              </a:rPr>
              <a:t>Zeiten und so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B9EA91-49CD-45D6-8384-9D2065207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Abfahrt um 10 Uhr</a:t>
            </a:r>
          </a:p>
          <a:p>
            <a:r>
              <a:rPr lang="de-DE" sz="2000" dirty="0">
                <a:solidFill>
                  <a:srgbClr val="000000"/>
                </a:solidFill>
              </a:rPr>
              <a:t>Fahrradlenker- Schrägstellung</a:t>
            </a:r>
          </a:p>
          <a:p>
            <a:r>
              <a:rPr lang="de-DE" sz="2000" dirty="0">
                <a:solidFill>
                  <a:srgbClr val="000000"/>
                </a:solidFill>
              </a:rPr>
              <a:t>Wer hat E Bike</a:t>
            </a:r>
          </a:p>
          <a:p>
            <a:r>
              <a:rPr lang="de-DE" sz="2000" dirty="0">
                <a:solidFill>
                  <a:srgbClr val="000000"/>
                </a:solidFill>
              </a:rPr>
              <a:t>Lunchpaket?</a:t>
            </a:r>
          </a:p>
          <a:p>
            <a:r>
              <a:rPr lang="de-DE" sz="2000" dirty="0">
                <a:solidFill>
                  <a:srgbClr val="000000"/>
                </a:solidFill>
              </a:rPr>
              <a:t>Mittagessen in Prag – wie hantieren wir mit Kohle?</a:t>
            </a:r>
          </a:p>
        </p:txBody>
      </p:sp>
    </p:spTree>
    <p:extLst>
      <p:ext uri="{BB962C8B-B14F-4D97-AF65-F5344CB8AC3E}">
        <p14:creationId xmlns:p14="http://schemas.microsoft.com/office/powerpoint/2010/main" val="102246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05FB522-4523-4CBF-ADBA-1C97EC53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4000" dirty="0">
                <a:solidFill>
                  <a:srgbClr val="FFFFFF"/>
                </a:solidFill>
              </a:rPr>
              <a:t>Hygiene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B9EA91-49CD-45D6-8384-9D2065207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algn="l"/>
            <a:r>
              <a:rPr lang="de-DE" sz="1800" b="0" i="0" u="none" strike="noStrike" baseline="0" dirty="0">
                <a:latin typeface="OfficinaSanITCBoo"/>
              </a:rPr>
              <a:t>Bitte Test mitbringen (Selbsttest)</a:t>
            </a:r>
          </a:p>
          <a:p>
            <a:pPr algn="l"/>
            <a:r>
              <a:rPr lang="de-DE" sz="1800" dirty="0">
                <a:solidFill>
                  <a:srgbClr val="000000"/>
                </a:solidFill>
                <a:latin typeface="OfficinaSanITCBoo"/>
              </a:rPr>
              <a:t>alle zwei Tage Testung </a:t>
            </a:r>
            <a:endParaRPr lang="de-DE" sz="1800" b="0" i="0" u="none" strike="noStrike" baseline="0" dirty="0">
              <a:latin typeface="OfficinaSanITCBoo"/>
            </a:endParaRPr>
          </a:p>
          <a:p>
            <a:r>
              <a:rPr lang="de-DE" sz="1800" b="0" i="0" u="none" strike="noStrike" baseline="0" dirty="0">
                <a:latin typeface="OfficinaSanITCBoo"/>
              </a:rPr>
              <a:t>Mund-Nasen-Schutz ins Gepäck (Maske)</a:t>
            </a:r>
          </a:p>
          <a:p>
            <a:r>
              <a:rPr lang="de-DE" sz="1800" dirty="0">
                <a:solidFill>
                  <a:srgbClr val="000000"/>
                </a:solidFill>
                <a:latin typeface="OfficinaSanITCBoo"/>
              </a:rPr>
              <a:t>Hygienekonzept vor Ort in Jugendherbergen</a:t>
            </a:r>
          </a:p>
          <a:p>
            <a:r>
              <a:rPr lang="de-DE" sz="1800" dirty="0">
                <a:solidFill>
                  <a:srgbClr val="000000"/>
                </a:solidFill>
                <a:latin typeface="OfficinaSanITCBoo"/>
              </a:rPr>
              <a:t>Unser Konzept: (geschlossene Gruppe)- Allgemeine </a:t>
            </a:r>
            <a:r>
              <a:rPr lang="de-DE" sz="1800" dirty="0" err="1">
                <a:solidFill>
                  <a:srgbClr val="000000"/>
                </a:solidFill>
                <a:latin typeface="OfficinaSanITCBoo"/>
              </a:rPr>
              <a:t>Hygienemassnahmen</a:t>
            </a:r>
            <a:r>
              <a:rPr lang="de-DE" sz="1800" dirty="0">
                <a:solidFill>
                  <a:srgbClr val="000000"/>
                </a:solidFill>
                <a:latin typeface="OfficinaSanITCBoo"/>
              </a:rPr>
              <a:t>-alle zwei Tage Testung (Donnerstag)-Kontaktliste-Maskenpflicht in Öffis- Wir sind im freien unterwegs- halten 1,5 m in geschlossenen Räumen ein- Lüftung</a:t>
            </a:r>
          </a:p>
        </p:txBody>
      </p:sp>
    </p:spTree>
    <p:extLst>
      <p:ext uri="{BB962C8B-B14F-4D97-AF65-F5344CB8AC3E}">
        <p14:creationId xmlns:p14="http://schemas.microsoft.com/office/powerpoint/2010/main" val="59357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EF4B9DF-AA9D-4B66-859E-5D3DF09D1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de-DE" sz="4400" dirty="0">
                <a:solidFill>
                  <a:srgbClr val="FFFFFF"/>
                </a:solidFill>
              </a:rPr>
              <a:t>Nicht jeder muss alles dabei haben, wir sollten nur nichts vergessen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E99A45-BF4C-4DDD-94CC-4A8757C0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Werkzeug </a:t>
            </a:r>
          </a:p>
          <a:p>
            <a:r>
              <a:rPr lang="de-DE" sz="2400" dirty="0">
                <a:solidFill>
                  <a:srgbClr val="FF0000"/>
                </a:solidFill>
              </a:rPr>
              <a:t>Alter Lappen</a:t>
            </a:r>
          </a:p>
          <a:p>
            <a:r>
              <a:rPr lang="de-DE" sz="2400" dirty="0">
                <a:solidFill>
                  <a:srgbClr val="FF0000"/>
                </a:solidFill>
              </a:rPr>
              <a:t>Luftpumpe</a:t>
            </a:r>
          </a:p>
          <a:p>
            <a:r>
              <a:rPr lang="de-DE" sz="2400" dirty="0">
                <a:solidFill>
                  <a:srgbClr val="FF0000"/>
                </a:solidFill>
              </a:rPr>
              <a:t>Flickzeug</a:t>
            </a:r>
          </a:p>
          <a:p>
            <a:r>
              <a:rPr lang="de-DE" sz="2400" dirty="0">
                <a:solidFill>
                  <a:srgbClr val="FF0000"/>
                </a:solidFill>
              </a:rPr>
              <a:t>1. Hilfe</a:t>
            </a:r>
          </a:p>
          <a:p>
            <a:r>
              <a:rPr lang="de-DE" sz="2400" dirty="0">
                <a:solidFill>
                  <a:srgbClr val="FF0000"/>
                </a:solidFill>
              </a:rPr>
              <a:t>Dreierstecker</a:t>
            </a:r>
          </a:p>
          <a:p>
            <a:r>
              <a:rPr lang="de-DE" sz="2400" dirty="0">
                <a:solidFill>
                  <a:srgbClr val="FF0000"/>
                </a:solidFill>
              </a:rPr>
              <a:t>Kabelbinder </a:t>
            </a:r>
          </a:p>
          <a:p>
            <a:r>
              <a:rPr lang="de-DE" sz="2400" dirty="0">
                <a:solidFill>
                  <a:srgbClr val="FF0000"/>
                </a:solidFill>
              </a:rPr>
              <a:t>Sicherheitsnadeln</a:t>
            </a:r>
          </a:p>
          <a:p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0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021A421-4C05-431E-B8F8-274B9D62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1401859"/>
            <a:ext cx="3510845" cy="4054282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……und was ich  brauche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EA8F7F-ED60-4792-B554-78E81052A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de-DE" sz="2200" dirty="0">
                <a:solidFill>
                  <a:srgbClr val="FFFFFF"/>
                </a:solidFill>
              </a:rPr>
              <a:t>Bettwäsche (Kopfkissenbezug- Bettlaken-Bettbezug) </a:t>
            </a:r>
          </a:p>
          <a:p>
            <a:r>
              <a:rPr lang="de-DE" sz="2200" dirty="0">
                <a:solidFill>
                  <a:srgbClr val="FFFFFF"/>
                </a:solidFill>
              </a:rPr>
              <a:t>Helm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D2301A8-0668-4CDF-BB02-460438777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437" y="991262"/>
            <a:ext cx="6955124" cy="1066802"/>
          </a:xfrm>
        </p:spPr>
        <p:txBody>
          <a:bodyPr>
            <a:normAutofit/>
          </a:bodyPr>
          <a:lstStyle/>
          <a:p>
            <a:pPr algn="ctr"/>
            <a:r>
              <a:rPr lang="de-DE" sz="4000" dirty="0">
                <a:solidFill>
                  <a:srgbClr val="FFFFFF"/>
                </a:solidFill>
              </a:rPr>
              <a:t>Was ihr noch tun müsst….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6F2DB6-4068-42B1-BA2F-02444F850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37" y="2371725"/>
            <a:ext cx="6955124" cy="3038475"/>
          </a:xfrm>
        </p:spPr>
        <p:txBody>
          <a:bodyPr anchor="t">
            <a:normAutofit/>
          </a:bodyPr>
          <a:lstStyle/>
          <a:p>
            <a:r>
              <a:rPr lang="de-DE" sz="2400" dirty="0">
                <a:solidFill>
                  <a:srgbClr val="FFFFFF"/>
                </a:solidFill>
              </a:rPr>
              <a:t>Überweisung</a:t>
            </a:r>
          </a:p>
          <a:p>
            <a:r>
              <a:rPr lang="de-DE" sz="2400" dirty="0">
                <a:solidFill>
                  <a:srgbClr val="FFFFFF"/>
                </a:solidFill>
              </a:rPr>
              <a:t>Packliste und Info auf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FFFFFF"/>
                </a:solidFill>
              </a:rPr>
              <a:t>Wir schreiben keine Mails mehr. Alle Änderungen oder </a:t>
            </a:r>
            <a:r>
              <a:rPr lang="de-DE" sz="2400" dirty="0" err="1">
                <a:solidFill>
                  <a:srgbClr val="FFFFFF"/>
                </a:solidFill>
              </a:rPr>
              <a:t>Info´s</a:t>
            </a:r>
            <a:r>
              <a:rPr lang="de-DE" sz="2400" dirty="0">
                <a:solidFill>
                  <a:srgbClr val="FFFFFF"/>
                </a:solidFill>
              </a:rPr>
              <a:t> sind hier hinterlegt. </a:t>
            </a:r>
            <a:r>
              <a:rPr lang="de-DE" sz="2400">
                <a:solidFill>
                  <a:srgbClr val="FFFFFF"/>
                </a:solidFill>
              </a:rPr>
              <a:t>Unsere </a:t>
            </a:r>
            <a:r>
              <a:rPr lang="de-DE" sz="2400" dirty="0">
                <a:solidFill>
                  <a:srgbClr val="FFFFFF"/>
                </a:solidFill>
              </a:rPr>
              <a:t>Kommunikation </a:t>
            </a:r>
            <a:r>
              <a:rPr lang="de-DE" sz="2400">
                <a:solidFill>
                  <a:srgbClr val="FFFFFF"/>
                </a:solidFill>
              </a:rPr>
              <a:t>läuft hier über diesen Link</a:t>
            </a:r>
            <a:r>
              <a:rPr lang="de-DE" sz="2400">
                <a:solidFill>
                  <a:srgbClr val="FFFFFF"/>
                </a:solidFill>
                <a:hlinkClick r:id="rId3"/>
              </a:rPr>
              <a:t> </a:t>
            </a:r>
            <a:r>
              <a:rPr lang="de-DE" sz="2400" dirty="0">
                <a:solidFill>
                  <a:srgbClr val="FFFFFF"/>
                </a:solidFill>
                <a:hlinkClick r:id="rId3"/>
              </a:rPr>
              <a:t>http://www.evjujesbe.de/tourinfo22</a:t>
            </a:r>
            <a:endParaRPr lang="de-DE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435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FFFA32-D9F4-4AF9-A025-CD128AC85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0967"/>
            <a:ext cx="12192000" cy="549703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23A416-999C-4FA3-A853-0AE48404B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0"/>
            <a:ext cx="12192000" cy="3049325"/>
            <a:chOff x="0" y="3808676"/>
            <a:chExt cx="12192000" cy="30493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362F656-1A8D-4BA3-BA72-92332E75D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338807D-FB66-4E3A-9CF0-786662C4A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82BB774-CE3A-426F-837A-529FA6B75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448056"/>
            <a:ext cx="9833548" cy="1066802"/>
          </a:xfrm>
        </p:spPr>
        <p:txBody>
          <a:bodyPr>
            <a:normAutofit/>
          </a:bodyPr>
          <a:lstStyle/>
          <a:p>
            <a:pPr algn="ctr"/>
            <a:r>
              <a:rPr lang="de-DE" sz="4000" b="1" dirty="0">
                <a:solidFill>
                  <a:srgbClr val="3F3F3F"/>
                </a:solidFill>
              </a:rPr>
              <a:t>Fragen?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C66518-D412-47E4-BC39-A926AB01D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endParaRPr lang="de-DE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424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4D2B303A-37BD-ADF4-9E6D-E9C3EBB85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120" y="0"/>
            <a:ext cx="8121760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E4A44133-F5B6-EF8E-DB89-B9D30ABE1885}"/>
                  </a:ext>
                </a:extLst>
              </p14:cNvPr>
              <p14:cNvContentPartPr/>
              <p14:nvPr/>
            </p14:nvContentPartPr>
            <p14:xfrm>
              <a:off x="2616880" y="519929"/>
              <a:ext cx="1938960" cy="280512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E4A44133-F5B6-EF8E-DB89-B9D30ABE18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3240" y="411929"/>
                <a:ext cx="2046600" cy="302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86952C99-41BB-BA58-AC82-BC2E16C2A6B2}"/>
                  </a:ext>
                </a:extLst>
              </p14:cNvPr>
              <p14:cNvContentPartPr/>
              <p14:nvPr/>
            </p14:nvContentPartPr>
            <p14:xfrm>
              <a:off x="4445320" y="2336129"/>
              <a:ext cx="876600" cy="100296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86952C99-41BB-BA58-AC82-BC2E16C2A6B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91680" y="2228129"/>
                <a:ext cx="984240" cy="121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F7DC5186-0F4D-8329-1CFA-F6A5B2AD616C}"/>
                  </a:ext>
                </a:extLst>
              </p14:cNvPr>
              <p14:cNvContentPartPr/>
              <p14:nvPr/>
            </p14:nvContentPartPr>
            <p14:xfrm>
              <a:off x="4511560" y="2298329"/>
              <a:ext cx="2525040" cy="43020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F7DC5186-0F4D-8329-1CFA-F6A5B2AD616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02560" y="2289329"/>
                <a:ext cx="2542680" cy="431964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0BB3677F-E5C3-C216-8052-DF241475CE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864" y="519929"/>
            <a:ext cx="2191056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4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05FB522-4523-4CBF-ADBA-1C97EC53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598" y="949951"/>
            <a:ext cx="9295069" cy="819099"/>
          </a:xfrm>
        </p:spPr>
        <p:txBody>
          <a:bodyPr>
            <a:normAutofit/>
          </a:bodyPr>
          <a:lstStyle/>
          <a:p>
            <a:pPr algn="ctr"/>
            <a:r>
              <a:rPr lang="de-DE" sz="4000" dirty="0">
                <a:solidFill>
                  <a:srgbClr val="FFFFFF"/>
                </a:solidFill>
              </a:rPr>
              <a:t>Übersicht Woche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B9EA91-49CD-45D6-8384-9D2065207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5908049"/>
            <a:ext cx="11480492" cy="949951"/>
          </a:xfrm>
        </p:spPr>
        <p:txBody>
          <a:bodyPr>
            <a:normAutofit/>
          </a:bodyPr>
          <a:lstStyle/>
          <a:p>
            <a:r>
              <a:rPr lang="de-DE" sz="1400" b="1" dirty="0"/>
              <a:t>Welterbe</a:t>
            </a:r>
            <a:r>
              <a:rPr lang="de-DE" sz="1400" dirty="0"/>
              <a:t> ist eine Bezeichnung für Denkmäler, Ensembles und Stätten (</a:t>
            </a:r>
            <a:r>
              <a:rPr lang="de-DE" sz="1400" b="1" dirty="0"/>
              <a:t>Weltkulturerbe</a:t>
            </a:r>
            <a:r>
              <a:rPr lang="de-DE" sz="1400" dirty="0"/>
              <a:t>) sowie Naturgebilde, geologische und physiographische Erscheinungsformen und Naturstätten (</a:t>
            </a:r>
            <a:r>
              <a:rPr lang="de-DE" sz="1400" b="1" dirty="0"/>
              <a:t>Weltnaturerbe</a:t>
            </a:r>
            <a:r>
              <a:rPr lang="de-DE" sz="1400" dirty="0"/>
              <a:t>) von außergewöhnlichem universellen Wert, deren Erfassung, Schutz und Erhaltung durch die Vertragsstaaten nach der sog. „</a:t>
            </a:r>
            <a:r>
              <a:rPr lang="de-DE" sz="1400" dirty="0" err="1"/>
              <a:t>Welterbekonvention</a:t>
            </a:r>
            <a:r>
              <a:rPr lang="de-DE" sz="1400" dirty="0"/>
              <a:t>“ von der </a:t>
            </a:r>
            <a:r>
              <a:rPr lang="de-DE" sz="1400" dirty="0">
                <a:hlinkClick r:id="rId3" tooltip="UNESCO"/>
              </a:rPr>
              <a:t>UNESCO</a:t>
            </a:r>
            <a:r>
              <a:rPr lang="de-DE" sz="1400" dirty="0"/>
              <a:t> unterstützt werden.</a:t>
            </a:r>
            <a:r>
              <a:rPr lang="de-DE" sz="1400" baseline="30000" dirty="0">
                <a:hlinkClick r:id="rId4"/>
              </a:rPr>
              <a:t>[1]</a:t>
            </a:r>
            <a:r>
              <a:rPr lang="de-DE" sz="1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100" dirty="0"/>
              <a:t>Luthergedenkstätten in Wittenberg – Dresden -  Meißen – Torgau – </a:t>
            </a:r>
            <a:r>
              <a:rPr lang="de-DE" sz="1100" dirty="0">
                <a:solidFill>
                  <a:srgbClr val="000000"/>
                </a:solidFill>
              </a:rPr>
              <a:t>Prag – Elbe – Sächsische Schweiz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FF936BE5-1514-8591-1553-8981B8BD4225}"/>
                  </a:ext>
                </a:extLst>
              </p14:cNvPr>
              <p14:cNvContentPartPr/>
              <p14:nvPr/>
            </p14:nvContentPartPr>
            <p14:xfrm>
              <a:off x="1559920" y="3137129"/>
              <a:ext cx="360" cy="36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FF936BE5-1514-8591-1553-8981B8BD422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50920" y="3128489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68CE110E-5B15-1C13-8BC0-0A5E9BD18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18275"/>
              </p:ext>
            </p:extLst>
          </p:nvPr>
        </p:nvGraphicFramePr>
        <p:xfrm>
          <a:off x="355600" y="1726750"/>
          <a:ext cx="11480493" cy="40521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16771">
                  <a:extLst>
                    <a:ext uri="{9D8B030D-6E8A-4147-A177-3AD203B41FA5}">
                      <a16:colId xmlns:a16="http://schemas.microsoft.com/office/drawing/2014/main" val="970155745"/>
                    </a:ext>
                  </a:extLst>
                </a:gridCol>
                <a:gridCol w="907909">
                  <a:extLst>
                    <a:ext uri="{9D8B030D-6E8A-4147-A177-3AD203B41FA5}">
                      <a16:colId xmlns:a16="http://schemas.microsoft.com/office/drawing/2014/main" val="3506038635"/>
                    </a:ext>
                  </a:extLst>
                </a:gridCol>
                <a:gridCol w="1008234">
                  <a:extLst>
                    <a:ext uri="{9D8B030D-6E8A-4147-A177-3AD203B41FA5}">
                      <a16:colId xmlns:a16="http://schemas.microsoft.com/office/drawing/2014/main" val="1556477873"/>
                    </a:ext>
                  </a:extLst>
                </a:gridCol>
                <a:gridCol w="1206039">
                  <a:extLst>
                    <a:ext uri="{9D8B030D-6E8A-4147-A177-3AD203B41FA5}">
                      <a16:colId xmlns:a16="http://schemas.microsoft.com/office/drawing/2014/main" val="1857170368"/>
                    </a:ext>
                  </a:extLst>
                </a:gridCol>
                <a:gridCol w="1206039">
                  <a:extLst>
                    <a:ext uri="{9D8B030D-6E8A-4147-A177-3AD203B41FA5}">
                      <a16:colId xmlns:a16="http://schemas.microsoft.com/office/drawing/2014/main" val="609257945"/>
                    </a:ext>
                  </a:extLst>
                </a:gridCol>
                <a:gridCol w="1311345">
                  <a:extLst>
                    <a:ext uri="{9D8B030D-6E8A-4147-A177-3AD203B41FA5}">
                      <a16:colId xmlns:a16="http://schemas.microsoft.com/office/drawing/2014/main" val="2303308872"/>
                    </a:ext>
                  </a:extLst>
                </a:gridCol>
                <a:gridCol w="1206039">
                  <a:extLst>
                    <a:ext uri="{9D8B030D-6E8A-4147-A177-3AD203B41FA5}">
                      <a16:colId xmlns:a16="http://schemas.microsoft.com/office/drawing/2014/main" val="2034765431"/>
                    </a:ext>
                  </a:extLst>
                </a:gridCol>
                <a:gridCol w="1206039">
                  <a:extLst>
                    <a:ext uri="{9D8B030D-6E8A-4147-A177-3AD203B41FA5}">
                      <a16:colId xmlns:a16="http://schemas.microsoft.com/office/drawing/2014/main" val="2584025166"/>
                    </a:ext>
                  </a:extLst>
                </a:gridCol>
                <a:gridCol w="1206039">
                  <a:extLst>
                    <a:ext uri="{9D8B030D-6E8A-4147-A177-3AD203B41FA5}">
                      <a16:colId xmlns:a16="http://schemas.microsoft.com/office/drawing/2014/main" val="3645705671"/>
                    </a:ext>
                  </a:extLst>
                </a:gridCol>
                <a:gridCol w="1206039">
                  <a:extLst>
                    <a:ext uri="{9D8B030D-6E8A-4147-A177-3AD203B41FA5}">
                      <a16:colId xmlns:a16="http://schemas.microsoft.com/office/drawing/2014/main" val="4204321595"/>
                    </a:ext>
                  </a:extLst>
                </a:gridCol>
              </a:tblGrid>
              <a:tr h="242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Fre, 29.Juli 2022 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Sam, 30.Juli 2022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Son, 31.Juli 2022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 dirty="0">
                          <a:effectLst/>
                          <a:highlight>
                            <a:srgbClr val="000080"/>
                          </a:highlight>
                        </a:rPr>
                        <a:t>Mo, 01.August 2022</a:t>
                      </a:r>
                      <a:endParaRPr lang="de-DE" sz="900" dirty="0"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Die, 02.August 2022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 dirty="0">
                          <a:effectLst/>
                          <a:highlight>
                            <a:srgbClr val="000080"/>
                          </a:highlight>
                        </a:rPr>
                        <a:t>Mi, 03.August 2022</a:t>
                      </a:r>
                      <a:endParaRPr lang="de-DE" sz="900" dirty="0"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Do,04.August 2022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 dirty="0" err="1">
                          <a:effectLst/>
                          <a:highlight>
                            <a:srgbClr val="000080"/>
                          </a:highlight>
                        </a:rPr>
                        <a:t>Fre</a:t>
                      </a:r>
                      <a:r>
                        <a:rPr lang="de-DE" sz="900" dirty="0">
                          <a:effectLst/>
                          <a:highlight>
                            <a:srgbClr val="000080"/>
                          </a:highlight>
                        </a:rPr>
                        <a:t> 05.August 2022</a:t>
                      </a:r>
                      <a:endParaRPr lang="de-DE" sz="900" dirty="0"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 dirty="0">
                          <a:effectLst/>
                          <a:highlight>
                            <a:srgbClr val="000080"/>
                          </a:highlight>
                        </a:rPr>
                        <a:t>Sam, 06 .August 22</a:t>
                      </a:r>
                      <a:endParaRPr lang="de-DE" sz="900" dirty="0"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3445801187"/>
                  </a:ext>
                </a:extLst>
              </a:tr>
              <a:tr h="315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800">
                          <a:effectLst/>
                        </a:rPr>
                        <a:t>TOM / Hinweise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AUCHTUNG erste Verpflegung erst am Abend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>
                          <a:effectLst/>
                        </a:rPr>
                        <a:t>Selbstverpflegung in </a:t>
                      </a:r>
                      <a:r>
                        <a:rPr lang="de-DE" sz="700" dirty="0" err="1">
                          <a:effectLst/>
                        </a:rPr>
                        <a:t>Beyern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>
                          <a:effectLst/>
                        </a:rPr>
                        <a:t>Selbstverpflegung</a:t>
                      </a:r>
                    </a:p>
                    <a:p>
                      <a:pPr algn="ctr"/>
                      <a:r>
                        <a:rPr lang="de-DE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Oberau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>
                          <a:effectLst/>
                        </a:rPr>
                        <a:t>Selbstverpflegung</a:t>
                      </a:r>
                    </a:p>
                    <a:p>
                      <a:pPr algn="ctr"/>
                      <a:r>
                        <a:rPr lang="de-DE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Oberau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r>
                        <a:rPr lang="de-DE" sz="700" dirty="0">
                          <a:effectLst/>
                        </a:rPr>
                        <a:t>Selbstverpflegung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700" dirty="0">
                          <a:effectLst/>
                        </a:rPr>
                        <a:t>In Dresden</a:t>
                      </a:r>
                    </a:p>
                    <a:p>
                      <a:pPr algn="ctr"/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>
                          <a:effectLst/>
                        </a:rPr>
                        <a:t>Verpflegung</a:t>
                      </a: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Verpflegung in Zirkelstein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>
                          <a:effectLst/>
                        </a:rPr>
                        <a:t>Verpflegung in Zirkelstein 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1429209711"/>
                  </a:ext>
                </a:extLst>
              </a:tr>
              <a:tr h="32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Frühstück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8.00-9.00  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PRAG BUSREISE 8 Uhr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Sächsische</a:t>
                      </a:r>
                      <a:br>
                        <a:rPr lang="de-DE" sz="900" dirty="0">
                          <a:effectLst/>
                        </a:rPr>
                      </a:br>
                      <a:r>
                        <a:rPr lang="de-DE" sz="900" dirty="0">
                          <a:effectLst/>
                        </a:rPr>
                        <a:t>Schweiz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3503377518"/>
                  </a:ext>
                </a:extLst>
              </a:tr>
              <a:tr h="118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Andacht 9.15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>
                          <a:effectLst/>
                        </a:rPr>
                        <a:t>Reisesegen kurz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614851863"/>
                  </a:ext>
                </a:extLst>
              </a:tr>
              <a:tr h="34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Vormittag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10.00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10. Uhr Anreise</a:t>
                      </a:r>
                    </a:p>
                    <a:p>
                      <a:pPr algn="ctr"/>
                      <a:r>
                        <a:rPr lang="de-DE" sz="900" dirty="0">
                          <a:effectLst/>
                        </a:rPr>
                        <a:t>Wittenberg</a:t>
                      </a:r>
                      <a:br>
                        <a:rPr lang="de-DE" sz="900" dirty="0">
                          <a:effectLst/>
                        </a:rPr>
                      </a:br>
                      <a:r>
                        <a:rPr lang="de-DE" sz="900" dirty="0">
                          <a:effectLst/>
                        </a:rPr>
                        <a:t>Jesteburg 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Nach Beyern</a:t>
                      </a:r>
                    </a:p>
                    <a:p>
                      <a:pPr algn="ctr"/>
                      <a:r>
                        <a:rPr lang="de-DE" sz="900">
                          <a:effectLst/>
                        </a:rPr>
                        <a:t>60-70 km</a:t>
                      </a:r>
                    </a:p>
                    <a:p>
                      <a:pPr algn="ctr"/>
                      <a:r>
                        <a:rPr lang="de-DE" sz="900">
                          <a:effectLst/>
                        </a:rPr>
                        <a:t>über Torgau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Nach Oberau mit Rad 70 km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Oberau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Nach Dresden mit Rad 25 Km</a:t>
                      </a:r>
                    </a:p>
                    <a:p>
                      <a:pPr algn="ctr"/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Dresden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Nach Zirkelstein mit Rad  60 km</a:t>
                      </a:r>
                    </a:p>
                    <a:p>
                      <a:pPr algn="ctr"/>
                      <a:r>
                        <a:rPr lang="de-DE" sz="9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Zirkelstein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Rückreise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3518219614"/>
                  </a:ext>
                </a:extLst>
              </a:tr>
              <a:tr h="316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800">
                          <a:effectLst/>
                        </a:rPr>
                        <a:t>Mittag </a:t>
                      </a:r>
                      <a:endParaRPr lang="de-DE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800">
                          <a:effectLst/>
                        </a:rPr>
                        <a:t>12.30 – 13.30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effectLst/>
                        </a:rPr>
                        <a:t>Mittagsbuffet</a:t>
                      </a:r>
                      <a:br>
                        <a:rPr lang="de-DE" sz="800" dirty="0">
                          <a:effectLst/>
                        </a:rPr>
                      </a:br>
                      <a:r>
                        <a:rPr lang="de-DE" sz="800" dirty="0" err="1">
                          <a:effectLst/>
                        </a:rPr>
                        <a:t>PragerPizzaTag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2533717505"/>
                  </a:ext>
                </a:extLst>
              </a:tr>
              <a:tr h="526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Nachmittag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15:00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endParaRPr lang="de-DE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800" u="none" strike="noStrike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u="sng">
                          <a:effectLst/>
                        </a:rPr>
                        <a:t>Stadttour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4084852970"/>
                  </a:ext>
                </a:extLst>
              </a:tr>
              <a:tr h="19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800">
                          <a:effectLst/>
                        </a:rPr>
                        <a:t>Abendessen 18 h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4010327583"/>
                  </a:ext>
                </a:extLst>
              </a:tr>
              <a:tr h="732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Abend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19:30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Gemeinsamer Abend</a:t>
                      </a: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Gemeinsamer Abend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Waschabend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>
                          <a:effectLst/>
                        </a:rPr>
                        <a:t> Waschabend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de-DE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Kochabend im Gemeindehaus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4082916382"/>
                  </a:ext>
                </a:extLst>
              </a:tr>
              <a:tr h="242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effectLst/>
                        </a:rPr>
                        <a:t>Abendschluss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Abendimpuls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Abendimpuls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Abendimpuls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Abendimpuls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Abendimpuls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Abendimpuls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Abendimpuls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effectLst/>
                        </a:rPr>
                        <a:t>Abendimpuls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607610163"/>
                  </a:ext>
                </a:extLst>
              </a:tr>
            </a:tbl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EDC0C85B-644A-2814-9194-94BD3F0D34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139" y="146472"/>
            <a:ext cx="2191056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3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05FB522-4523-4CBF-ADBA-1C97EC53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598" y="949951"/>
            <a:ext cx="9295069" cy="819099"/>
          </a:xfrm>
        </p:spPr>
        <p:txBody>
          <a:bodyPr>
            <a:normAutofit/>
          </a:bodyPr>
          <a:lstStyle/>
          <a:p>
            <a:pPr algn="ctr"/>
            <a:r>
              <a:rPr lang="de-DE" sz="4000" dirty="0">
                <a:solidFill>
                  <a:srgbClr val="FFFFFF"/>
                </a:solidFill>
              </a:rPr>
              <a:t>Übernachtungsorte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FF936BE5-1514-8591-1553-8981B8BD4225}"/>
                  </a:ext>
                </a:extLst>
              </p14:cNvPr>
              <p14:cNvContentPartPr/>
              <p14:nvPr/>
            </p14:nvContentPartPr>
            <p14:xfrm>
              <a:off x="1559920" y="3137129"/>
              <a:ext cx="360" cy="36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FF936BE5-1514-8591-1553-8981B8BD42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0920" y="3128129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EBD8C524-60A1-8738-CEA2-D5AC482E62E6}"/>
              </a:ext>
            </a:extLst>
          </p:cNvPr>
          <p:cNvSpPr txBox="1"/>
          <p:nvPr/>
        </p:nvSpPr>
        <p:spPr>
          <a:xfrm>
            <a:off x="901700" y="3124885"/>
            <a:ext cx="82423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hlinkClick r:id="rId5"/>
              </a:rPr>
              <a:t>https://www.jugendherberge.de/jugendherbergen/wittenberg-703/portraet/</a:t>
            </a:r>
            <a:endParaRPr lang="de-DE" dirty="0"/>
          </a:p>
          <a:p>
            <a:r>
              <a:rPr lang="de-DE" dirty="0">
                <a:hlinkClick r:id="rId6"/>
              </a:rPr>
              <a:t>https://www.gruppenhaus.de/ev.-ruestzeit-und-freizeitheim-beyern-hs1094.html</a:t>
            </a:r>
            <a:endParaRPr lang="de-DE" dirty="0"/>
          </a:p>
          <a:p>
            <a:r>
              <a:rPr lang="de-DE" dirty="0">
                <a:hlinkClick r:id="rId7"/>
              </a:rPr>
              <a:t>https://www.gruppenfreizeiten.de/schloss-oberau-niederau-ot-oberau</a:t>
            </a:r>
            <a:endParaRPr lang="de-DE" dirty="0"/>
          </a:p>
          <a:p>
            <a:r>
              <a:rPr lang="de-DE" dirty="0">
                <a:hlinkClick r:id="rId8"/>
              </a:rPr>
              <a:t>https://www.cvjm-schiff.de/</a:t>
            </a:r>
            <a:endParaRPr lang="de-DE" dirty="0"/>
          </a:p>
          <a:p>
            <a:r>
              <a:rPr lang="de-DE" dirty="0">
                <a:hlinkClick r:id="rId9"/>
              </a:rPr>
              <a:t>https://schullandheim.de/slh-zirkelstein-resort</a:t>
            </a:r>
            <a:endParaRPr lang="de-DE" dirty="0"/>
          </a:p>
          <a:p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142493C-6E06-D4F5-A931-E3D94E6A63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944" y="5051336"/>
            <a:ext cx="2191056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1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EF4B9DF-AA9D-4B66-859E-5D3DF09D1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Was ich mitnehmen sollte….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DDFB1F2-2AF6-4352-8AC6-3EBFA5059DF1}"/>
              </a:ext>
            </a:extLst>
          </p:cNvPr>
          <p:cNvSpPr txBox="1"/>
          <p:nvPr/>
        </p:nvSpPr>
        <p:spPr>
          <a:xfrm>
            <a:off x="4406900" y="0"/>
            <a:ext cx="7620827" cy="6547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Kleidung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Fahrradhelm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Fahrradhose am besten mit Polsterung im Sitzbereich (ideal: zwei Stück)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Evtl. Fahrradhandschuhe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Regenschutz / Regenhose </a:t>
            </a:r>
            <a:b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Zipp-Off Hose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Pullover oder Langarmshirt - Alternativen: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Armlinge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Beinlinge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Festes Schuhwerk (Evtl. Ausgehschuhe)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Mütze/Cap als Sonnen-/Regenschutz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Fleece-Jacke oder Weste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Schal, Baumwolle oder Wolle, Hauptsache: warm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Nützlich: Halstuch und/oder Schweißband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Badebekleidung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Kleidung, wenn das Rad mal Pause hat (Jeans, T-Shirts, Pullover, Sporthose mit langen Beinen oder Zipp-off, etc.)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Unterwäsche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Socken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Wechselschuhe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Badeslipper oder Flipflops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74CBAB7-217B-FA54-7E80-9942296949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772" y="5271162"/>
            <a:ext cx="2191056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10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EF4B9DF-AA9D-4B66-859E-5D3DF09D1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Was ich mitnehmen sollte….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DDFB1F2-2AF6-4352-8AC6-3EBFA5059DF1}"/>
              </a:ext>
            </a:extLst>
          </p:cNvPr>
          <p:cNvSpPr txBox="1"/>
          <p:nvPr/>
        </p:nvSpPr>
        <p:spPr>
          <a:xfrm>
            <a:off x="4949318" y="48126"/>
            <a:ext cx="7718487" cy="6402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Körperpflege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Hand-bzw. Badetuch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Dinge des persönlichen Hygienebedarfs: Zahnbürste Duschgel und so </a:t>
            </a:r>
            <a:b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(gibt es in kleinen platzsparenden Größen)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Lippenpflege für in die Jackentasche beim Fahren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Nagelset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e-DE" sz="1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Für das Rad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Masken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Trinkflaschen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Fahrradschloss + Schlüssel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Sonnenbrille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Flickzeug evtl. Ersatzschlauch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Klebeband und Kabelbinder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Passendes Werkzeug für Reparaturen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Lappen Luftpumpe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Kartenmaterial oder Navigation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Smartphone (achten Sie auf den geladenen Akku)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Power-Bank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Ladekabel für </a:t>
            </a:r>
            <a:r>
              <a:rPr lang="de-DE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Ebike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Ladekabel Smartphone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Personalausweis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EC-Karte und Bargeld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Krankenversicherungskarte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B0194FD-6641-6FBE-A567-8E45B24517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972" y="5533346"/>
            <a:ext cx="2191056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8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EF4B9DF-AA9D-4B66-859E-5D3DF09D1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Was ich mitnehmen sollte….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DDFB1F2-2AF6-4352-8AC6-3EBFA5059DF1}"/>
              </a:ext>
            </a:extLst>
          </p:cNvPr>
          <p:cNvSpPr txBox="1"/>
          <p:nvPr/>
        </p:nvSpPr>
        <p:spPr>
          <a:xfrm>
            <a:off x="5502770" y="1213169"/>
            <a:ext cx="7718487" cy="4832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Rad-Apotheke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Medikamente zur täglichen Einnahme + Ersatz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Sonnenschutzmittel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Sun Pflege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Insektenschutzmittel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Schmerzmittel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Erste-Hilfe-Set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Desinfektionstücher oder -spray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Verpflegung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Ausreichend Getränke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Proviant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Brotdose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Taschenmesser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Trinkflasche zum auffüllen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7E02FD9-A889-69A2-08A5-A20418080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965" y="5349417"/>
            <a:ext cx="2191056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0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021A421-4C05-431E-B8F8-274B9D62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1401859"/>
            <a:ext cx="3510845" cy="4054282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www.evjujesbe.de/tourinfo22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EA8F7F-ED60-4792-B554-78E81052A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de-DE" sz="2200" dirty="0">
                <a:solidFill>
                  <a:srgbClr val="FFFFFF"/>
                </a:solidFill>
              </a:rPr>
              <a:t>Datenblatt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EB1E9A8-2ABB-2922-7D4C-6208D89CBB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2" y="5581472"/>
            <a:ext cx="2191056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0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86DAEBB-A6FF-4553-99C6-CF7B1D75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3F3F3F"/>
                </a:solidFill>
              </a:rPr>
              <a:t>Fahrradregeln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23243F-2073-49A0-AE28-CC279B408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874" y="118587"/>
            <a:ext cx="1936025" cy="11244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rgbClr val="FFFFFF"/>
                </a:solidFill>
              </a:rPr>
              <a:t>Handzeichen bei Halt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5F3608A-4D43-4322-8ABB-75BAFA401570}"/>
              </a:ext>
            </a:extLst>
          </p:cNvPr>
          <p:cNvSpPr txBox="1">
            <a:spLocks/>
          </p:cNvSpPr>
          <p:nvPr/>
        </p:nvSpPr>
        <p:spPr>
          <a:xfrm>
            <a:off x="6736853" y="324852"/>
            <a:ext cx="2226393" cy="131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FFFFFF"/>
                </a:solidFill>
              </a:rPr>
              <a:t>Rechtsfahrgebot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ABE44049-F4AB-4BD8-ACD6-98CD21830A54}"/>
              </a:ext>
            </a:extLst>
          </p:cNvPr>
          <p:cNvSpPr txBox="1">
            <a:spLocks/>
          </p:cNvSpPr>
          <p:nvPr/>
        </p:nvSpPr>
        <p:spPr>
          <a:xfrm>
            <a:off x="6187587" y="1855868"/>
            <a:ext cx="1939384" cy="1027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FFFFFF"/>
                </a:solidFill>
              </a:rPr>
              <a:t>Hand an der Bremse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1C71567C-40D9-40D0-81D0-580DCE73FC92}"/>
              </a:ext>
            </a:extLst>
          </p:cNvPr>
          <p:cNvSpPr txBox="1">
            <a:spLocks/>
          </p:cNvSpPr>
          <p:nvPr/>
        </p:nvSpPr>
        <p:spPr>
          <a:xfrm>
            <a:off x="6238634" y="3365832"/>
            <a:ext cx="2301386" cy="1121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FFFFFF"/>
                </a:solidFill>
              </a:rPr>
              <a:t>Abstand zum Vorderrad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73B4892-C778-C396-4CE4-F37D56E6D9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01" y="5445036"/>
            <a:ext cx="2191056" cy="1276528"/>
          </a:xfrm>
          <a:prstGeom prst="rect">
            <a:avLst/>
          </a:prstGeom>
        </p:spPr>
      </p:pic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220BC284-7A41-DA90-B5F6-653D1D0118C4}"/>
              </a:ext>
            </a:extLst>
          </p:cNvPr>
          <p:cNvSpPr txBox="1">
            <a:spLocks/>
          </p:cNvSpPr>
          <p:nvPr/>
        </p:nvSpPr>
        <p:spPr>
          <a:xfrm>
            <a:off x="9706101" y="2112487"/>
            <a:ext cx="1936025" cy="1124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FFFFFF"/>
                </a:solidFill>
              </a:rPr>
              <a:t>Gefahr Kurven schneiden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6F85868-7DE4-1C3E-07E7-E1703E03E654}"/>
              </a:ext>
            </a:extLst>
          </p:cNvPr>
          <p:cNvSpPr txBox="1"/>
          <p:nvPr/>
        </p:nvSpPr>
        <p:spPr>
          <a:xfrm>
            <a:off x="8392936" y="4749235"/>
            <a:ext cx="24238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sz="1800" dirty="0">
                <a:solidFill>
                  <a:srgbClr val="FFFFFF"/>
                </a:solidFill>
              </a:rPr>
              <a:t>Vorrausschauend fahren</a:t>
            </a:r>
            <a:br>
              <a:rPr lang="de-DE" sz="1800" dirty="0">
                <a:solidFill>
                  <a:srgbClr val="FFFFFF"/>
                </a:solidFill>
              </a:rPr>
            </a:br>
            <a:r>
              <a:rPr lang="de-DE" sz="1800" dirty="0">
                <a:solidFill>
                  <a:srgbClr val="FFFFFF"/>
                </a:solidFill>
              </a:rPr>
              <a:t>Alte Menschen - </a:t>
            </a:r>
            <a:r>
              <a:rPr lang="de-DE" sz="1800" dirty="0" err="1">
                <a:solidFill>
                  <a:srgbClr val="FFFFFF"/>
                </a:solidFill>
              </a:rPr>
              <a:t>Fussgänger</a:t>
            </a:r>
            <a:endParaRPr lang="de-DE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18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Office PowerPoint</Application>
  <PresentationFormat>Breitbild</PresentationFormat>
  <Paragraphs>232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OfficinaSanITCBoo</vt:lpstr>
      <vt:lpstr>Symbol</vt:lpstr>
      <vt:lpstr>Office</vt:lpstr>
      <vt:lpstr>Tour #22</vt:lpstr>
      <vt:lpstr>PowerPoint-Präsentation</vt:lpstr>
      <vt:lpstr>Übersicht Woche</vt:lpstr>
      <vt:lpstr>Übernachtungsorte</vt:lpstr>
      <vt:lpstr>Was ich mitnehmen sollte…. </vt:lpstr>
      <vt:lpstr>Was ich mitnehmen sollte…. </vt:lpstr>
      <vt:lpstr>Was ich mitnehmen sollte…. </vt:lpstr>
      <vt:lpstr>www.evjujesbe.de/tourinfo22</vt:lpstr>
      <vt:lpstr>Fahrradregeln</vt:lpstr>
      <vt:lpstr>Regeln</vt:lpstr>
      <vt:lpstr>Umfrage</vt:lpstr>
      <vt:lpstr>Zeiten und so</vt:lpstr>
      <vt:lpstr>Hygiene</vt:lpstr>
      <vt:lpstr>Nicht jeder muss alles dabei haben, wir sollten nur nichts vergessen</vt:lpstr>
      <vt:lpstr>……und was ich  brauche</vt:lpstr>
      <vt:lpstr>Was ihr noch tun müsst….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Rüdiger Sawatzki</dc:creator>
  <cp:lastModifiedBy>Rüdiger Sawatzki</cp:lastModifiedBy>
  <cp:revision>17</cp:revision>
  <cp:lastPrinted>2021-07-04T09:24:41Z</cp:lastPrinted>
  <dcterms:created xsi:type="dcterms:W3CDTF">2021-02-12T11:03:57Z</dcterms:created>
  <dcterms:modified xsi:type="dcterms:W3CDTF">2022-07-11T18:36:35Z</dcterms:modified>
</cp:coreProperties>
</file>