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67" r:id="rId4"/>
    <p:sldId id="283" r:id="rId5"/>
    <p:sldId id="277" r:id="rId6"/>
    <p:sldId id="278" r:id="rId7"/>
    <p:sldId id="279" r:id="rId8"/>
    <p:sldId id="280" r:id="rId9"/>
    <p:sldId id="281" r:id="rId10"/>
    <p:sldId id="282" r:id="rId11"/>
    <p:sldId id="276" r:id="rId12"/>
    <p:sldId id="257" r:id="rId13"/>
    <p:sldId id="270" r:id="rId14"/>
    <p:sldId id="258" r:id="rId15"/>
    <p:sldId id="259" r:id="rId16"/>
    <p:sldId id="262" r:id="rId17"/>
    <p:sldId id="264" r:id="rId18"/>
  </p:sldIdLst>
  <p:sldSz cx="12192000" cy="6858000"/>
  <p:notesSz cx="7104063" cy="102346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10T11:29:40.323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0,'51'3,"99"19,-135-20,10 4,0 2,0 0,36 19,18 5,-27-6,-46-22,1 0,-1 0,1-1,0 0,0 0,0-1,0 1,1-2,13 3,29-1,1 2,-1 2,-1 3,76 24,-59-14,33 13,-78-25,0-2,41 9,-43-12,0 1,0 1,-1 1,26 11,125 55,-107-47,-44-16,0 1,0 1,-1 1,0 0,22 22,40 28,-30-26,63 57,-23-17,-74-65,1-2,1 0,-1 0,1-2,1 0,29 7,25 11,-14-4,36 17,-50-18,-29-14,1 1,-2 0,1 1,-1 1,14 10,-24-16,-1 1,1-1,-1 1,0-1,0 1,-1 0,1 1,-1-1,0 0,0 1,0-1,0 1,-1-1,0 1,0 0,0-1,0 1,-1 0,0 0,0 0,0 0,-2 4,1-1,-1-1,-1 1,1-1,-1 0,0 0,-1 0,0 0,0 0,0-1,-1 0,0 0,-8 7,-11 10,-42 31,40-34,20-15,0 0,0 1,0-1,1 1,0 0,0 0,1 1,0-1,0 1,-6 13,7-9,0 0,1 0,0 1,1-1,0 0,1 22,6 334,-8-355,0 0,0-1,-1 1,0 0,-1-1,0 0,-8 14,-11 31,17-41,-1-1,0 0,-1 0,0-1,-1 0,0-1,-20 21,17-22,2 1,0 0,0 1,1 0,1 1,0 0,-10 27,10-15,1 0,1 0,2 1,0-1,2 1,1 0,3 32,0-44,0 1,1-1,1 0,0 0,1-1,1 1,0-1,1 0,1-1,0 0,0 0,2 0,19 20,9 2,-21-20,-1 1,0 1,14 18,-27-30,1 0,-1 0,0 1,0-1,-1 1,1 0,-1 0,-1-1,1 1,-1 0,0 1,0-1,-1 0,0 0,-1 12,-18 75,12-62,0 1,-2 49,8-63,-1 17,2 0,6 43,-5-66,2-1,-1 1,2-1,-1 0,2 0,-1 0,2 0,-1-1,1 0,12 15,15 16,1-2,2-1,1-2,56 42,-55-52,-4-3,-2 1,-1 1,46 48,26 62,5 6,-101-132,0 0,-1 1,0 0,0-1,-1 2,0-1,5 17,16 80,-17-63,-6-29,0 1,-1-1,-1 1,0-1,-1 1,-1-1,0 1,-6 21,4-16,1-1,1 1,0 0,2 0,0 0,1-1,2 1,0-1,1 1,1-1,11 27,-5-20,1-1,1 0,1-1,1 0,2-1,0-1,32 30,-40-44,0 0,1-1,0-1,0 1,1-2,0 0,0 0,0-1,1 0,0-1,0-1,0 0,0-1,0 0,1-1,-1-1,21-1,61-2,-39-1,105 9,-145-2,-1 1,28 10,-28-9,0 0,30 5,39-3,2-4,109-9,-163 2,64-16,-75 14,0 1,0 1,0 0,1 2,0 1,31 1,-48 1,0 0,1 1,-1 0,0-1,0 2,0-1,-1 1,1-1,0 1,-1 0,0 1,0-1,0 1,0 0,0 0,-1 0,0 0,5 8,3 9,0 0,17 46,-5-9,27 52,-5 2,31 121,-3 14,-64-218,1-1,2 0,18 32,-15-31,-1 1,16 50,-28-73,0 1,1-1,0 0,0 0,0 0,1 0,1 0,-1-1,1 0,5 6,3 0,0-2,0 0,24 14,-24-16,0 0,0 1,-1 1,0 0,-1 0,16 20,-23-24,0 0,0 0,0 1,-1-1,0 1,0 0,-1 0,0 0,0 0,-1 1,0-1,0 0,-1 1,1-1,-3 13,-3 15,-2 1,-21 61,-6 26,-24 129,55-243,-1-1,0 1,0-1,-1 0,0 0,-1 0,0-1,-12 13,-21 29,35-43,-5 6,0 2,1-1,0 1,1 1,0-1,2 1,0 0,0 0,1 1,-3 26,7 124,1-141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10T11:29:42.741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2 2785,'0'-39,"-1"5,7-63,-4 85,1 0,0-1,1 1,0 0,1 1,0-1,1 1,11-17,1 2,1 0,1 1,1 1,1 1,2 1,0 1,1 1,1 1,42-23,33-14,-52 27,54-23,-60 32,49-32,-27 14,-12 8,70-36,-113 60,1-1,-1 0,-1-1,1 0,-1 0,0-1,-1-1,12-17,30-30,-23 33,2 1,0 2,1 1,1 1,37-16,-52 29,0 1,0 1,0 0,1 1,30-1,5-2,81-24,-52 10,-68 16,1-1,-1-1,-1 0,1 0,-1-2,20-14,36-19,-54 34,-1-1,1 0,-1-1,-1 0,1-1,-2 0,1-1,-2 0,1-1,-2 0,1-1,-2 0,0-1,0 1,6-18,-9 22,0 0,0 0,1 1,0-1,8-7,18-27,87-175,-106 191,-1-1,-2-1,0 0,8-50,14-42,-25 99,-1 1,-1-1,-1 0,-1-1,0-37,-16-109,9 134,3 27,-2-12,1 0,1 1,4-38,-3 51,1 0,1 0,-1 1,1-1,0 1,1-1,-1 1,1 0,0 0,0 0,0 0,1 0,0 1,0 0,0-1,0 2,8-6,9-5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10T11:29:57.08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2427 0 24575,'13'180'0,"-1"-14"0,-13 415 0,-1-554 0,0 0 0,-3-1 0,-11 44 0,-2 7 0,10-46 0,-1 0 0,-14 31 0,-2 10 0,-9 19 0,18-54 0,-10 41 0,19-49 0,-2 0 0,0-1 0,-24 47 0,29-68 0,1 0 0,-2-1 0,1 1 0,-1-1 0,0 0 0,0 0 0,0 0 0,-1-1 0,0 1 0,0-1 0,-1-1 0,1 1 0,-1-1 0,0-1 0,0 1 0,0-1 0,-1 0 0,1-1 0,-10 3 0,1-2 0,-1 1 0,1 1 0,0 0 0,0 1 0,1 1 0,0 0 0,-22 15 0,-1 5 0,-47 44 0,-8 5 0,84-70 0,0 0 0,0-1 0,-1-1 0,1 1 0,-1-2 0,-11 4 0,-28 11 0,29-8 0,11-5 0,0-1 0,1 1 0,-1-2 0,0 0 0,-1 0 0,1 0 0,-1-1 0,-13 1 0,-39 0 0,-66 7 0,57-2 0,47-6 0,0 1 0,0 0 0,-45 14 0,-33 13 0,74-24 0,0 2 0,1 0 0,-49 24 0,16 3 0,37-20 0,-2-2 0,-47 21 0,5-1 0,24-9 0,30-18 0,1 1 0,0 0 0,0 2 0,0-1 0,1 1 0,1 1 0,-20 21 0,7-1 0,-32 55 0,19-28 0,27-44 0,-2-1 0,1 0 0,-1 0 0,-24 17 0,-25 28 0,47-43 0,0-1 0,-2 0 0,1-1 0,-2 0 0,-18 10 0,31-20 0,-1 1 0,0 1 0,0-1 0,0 1 0,0 0 0,0 0 0,1 1 0,0-1 0,0 1 0,0 0 0,0-1 0,1 1 0,0 0 0,0 1 0,0-1 0,1 0 0,-1 0 0,1 1 0,0 6 0,0-4 0,1-1 0,0 1 0,0-1 0,1 0 0,0 1 0,0-1 0,1 0 0,0 0 0,0 0 0,0 0 0,1 0 0,0 0 0,6 8 0,-7-12 0,1 0 0,-1 0 0,1 0 0,0-1 0,0 1 0,0-1 0,0 0 0,1 0 0,-1 0 0,0 0 0,1 0 0,0-1 0,-1 1 0,1-1 0,0 0 0,7 1 0,7 0 0,0-1 0,28-1 0,14 2 0,-51 0 0,0 0 0,0 1 0,0 0 0,0 0 0,0 1 0,-1 1 0,1-1 0,-1 1 0,11 9 0,8 9 0,31 33 0,2 2 0,-44-45 0,16 13 0,0 3 0,51 59 0,-43-41 0,3-1 0,62 51 0,45 46 0,-34-35 0,3 4 0,-95-87 0,2-1 0,1-1 0,1-1 0,0-1 0,2-2 0,0-1 0,50 21 0,-59-28 0,0 1 0,0 1 0,-2 0 0,31 28 0,-32-25 0,1-1 0,0-1 0,1-1 0,37 19 0,175 78 0,-191-97 0,-35-12 0,-1 1 0,1 0 0,0-1 0,-1 2 0,1-1 0,-1 1 0,1 0 0,-1 0 0,0 0 0,-1 1 0,1-1 0,0 1 0,6 8 0,134 175 0,-107-131 0,-26-38 0,0 0 0,1-1 0,26 28 0,-28-34 0,-2 0 0,1 1 0,-1 0 0,-1 1 0,0-1 0,-1 2 0,0-1 0,-1 1 0,-1 0 0,0 1 0,-1-1 0,-1 1 0,0 0 0,0-1 0,-2 1 0,0 1 0,-1-1 0,0 0 0,-1 0 0,-5 23 0,-7 4 0,9-33 0,0 0 0,1 1 0,1 0 0,-1-1 0,0 14 0,3-21 0,0 0 0,0 0 0,0 1 0,0-1 0,1 0 0,-1-1 0,0 1 0,1 0 0,0 0 0,-1 0 0,1 0 0,0 0 0,0 0 0,0-1 0,0 1 0,1 0 0,-1-1 0,0 1 0,1-1 0,-1 1 0,1-1 0,-1 0 0,1 0 0,-1 0 0,1 0 0,0 0 0,0 0 0,0 0 0,0 0 0,-1-1 0,4 2 0,11 1 0,1 0 0,-1 0 0,1-2 0,0 0 0,23-2 0,-21 0 0,0 1 0,0 1 0,26 5 0,-38-5 0,0 1 0,0 0 0,0 1 0,0 0 0,-1 0 0,1 0 0,-1 1 0,0 0 0,0 0 0,0 1 0,-1-1 0,10 11 0,1 4 0,-3-4 0,0 0 0,2 0 0,-1-2 0,2 0 0,26 18 0,-7-9 0,-2 1 0,-1 2 0,-1 1 0,-1 1 0,-1 2 0,-2 1 0,-1 1 0,37 57 0,2 3 0,-42-63 0,-2 1 0,-1 1 0,-2 1 0,19 41 0,-3 0 0,-26-58 0,-1 0 0,0 0 0,-1 1 0,0 0 0,-2 0 0,1 0 0,1 17 0,28 157 0,-19-105 0,-7-47 0,5 69 0,-12-94 0,0 1 0,1 0 0,1-1 0,0 0 0,0 1 0,1-1 0,1-1 0,0 1 0,9 15 0,4 1 0,1-1 0,28 29 0,7 10 0,-40-45 0,-1 0 0,-1 1 0,16 42 0,-20-43 0,1-1 0,1 0 0,0 0 0,2-1 0,16 21 0,-22-33 0,-1-1 0,0 1 0,0 1 0,-1-1 0,0 1 0,0-1 0,-1 1 0,0 0 0,0 0 0,-1 1 0,0-1 0,2 15 0,-4-4 0,0 0 0,-1 0 0,-1-1 0,-7 33 0,7-38 0,1-1 0,1 1 0,0 0 0,1-1 0,0 1 0,1-1 0,1 1 0,6 19 0,-4-13 0,2-1 0,0 0 0,1-1 0,1 0 0,12 17 0,-16-28 0,-1-1 0,1 0 0,0-1 0,0 1 0,1-1 0,0 0 0,-1 0 0,1-1 0,12 6 0,65 19 0,-49-17 0,21 7 0,-1 3 0,63 33 0,107 73 0,-196-110 0,-1 0 0,0 2 0,-2 1 0,31 29 0,-9-8 0,3-3 0,58 35 0,-52-36 0,-32-19 0,1-3 0,0 0 0,1-1 0,1-1 0,0-2 0,1-1 0,0-1 0,1-1 0,43 6 0,-66-14 0,0 0 0,0 0 0,0 1 0,0 0 0,0 0 0,0 1 0,0 0 0,0 0 0,0 0 0,-1 0 0,1 1 0,-1 0 0,0 0 0,0 1 0,0-1 0,0 1 0,-1 0 0,1 1 0,-1-1 0,0 1 0,0-1 0,0 1 0,-1 0 0,0 1 0,0-1 0,0 1 0,-1-1 0,3 9 0,30 77 0,-6-12 0,70 132 0,-84-184 0,-2 1 0,0 0 0,-2 1 0,-1 0 0,-2 1 0,-1 0 0,-1 0 0,-1 0 0,-2 1 0,-1 0 0,-4 57 0,4-64 0,0-1 0,1 0 0,1 1 0,2-1 0,0-1 0,1 1 0,11 21 0,-5-11 0,16 68 0,-22-63 0,1 8 0,14 45 0,-17-75 0,1-1 0,0 0 0,1 0 0,1 0 0,0-1 0,17 21 0,-8-14 0,-1 1 0,-1 0 0,17 33 0,-26-41 0,-1-1 0,0 1 0,-1 1 0,0-1 0,-1 1 0,-1-1 0,1 26 0,-4 208 0,-1-88 0,1-142 0,-1 0 0,0 0 0,-8 25 0,6-26 0,0 0 0,-2 37 0,6-48 0,0 1 0,1 0 0,-1 0 0,2-1 0,-1 1 0,1-1 0,0 1 0,0-1 0,0 0 0,1 1 0,7 9 0,1-1 0,0 0 0,25 23 0,10 13 0,-2-1 0,94 83 0,-71-72 0,29 18 0,-67-58 0,-1 1 0,41 44 0,-61-57 0,-1 0 0,0 0 0,1 0 0,0-1 0,0 0 0,0-1 0,1 0 0,0 0 0,1-1 0,-1 0 0,1-1 0,1 0 0,14 5 0,-6-2 0,1 1 0,-1 0 0,0 2 0,-1 0 0,-1 1 0,1 0 0,19 20 0,3 0 0,-32-25-341,0 0 0,0 1-1,12 15 1,-5-3-6485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10T11:30:18.56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0 1 24575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10T11:30:18.56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0 1 24575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97A7D1-01C4-4DA8-B164-2CE61BF326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61A4ABE-5EE6-4803-96C9-ADAB0FF5AC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D378CBA-5760-4D9B-BA9F-9BD4D8470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3E58-1848-4CC9-87CD-110625CDD563}" type="datetimeFigureOut">
              <a:rPr lang="de-DE" smtClean="0"/>
              <a:t>11.07.2022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6310A76-32A3-407A-8AEB-12E15731D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AAC3317-B845-4577-850B-6EA265CB5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8EC0E-5203-419F-9920-35B1C038E9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7410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DEA73A-17A6-4CF1-A0B8-64230C581C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DAE28EF-BB55-435F-A00B-CED605FC60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92DC091-BC43-4881-9F45-387609359A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3E58-1848-4CC9-87CD-110625CDD563}" type="datetimeFigureOut">
              <a:rPr lang="de-DE" smtClean="0"/>
              <a:t>11.07.2022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95A7C13-1A56-4155-83F0-445659C6F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15C8000-66B3-4630-8BB1-1902E34A9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8EC0E-5203-419F-9920-35B1C038E9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5593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48BB42FC-6A3C-446F-AEE9-D2E528B9D4B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F5B06F0-BBFF-4F0D-AA0E-399A4CCC75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E71A435-EB34-4EAA-B435-1A3E796B6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3E58-1848-4CC9-87CD-110625CDD563}" type="datetimeFigureOut">
              <a:rPr lang="de-DE" smtClean="0"/>
              <a:t>11.07.2022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189CF2A-EA79-4F8B-A509-409810199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9BCF524-3797-4C5E-9FC4-DB4BB1069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8EC0E-5203-419F-9920-35B1C038E9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9029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038648-C923-45B2-8BC0-363C9E3BFB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4683640-E5CC-4B8A-93F9-1F2A79A945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36F9494-CE4D-4C88-8B80-4C09651A9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3E58-1848-4CC9-87CD-110625CDD563}" type="datetimeFigureOut">
              <a:rPr lang="de-DE" smtClean="0"/>
              <a:t>11.07.2022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3414B00-1300-4ED9-9F45-4CC0374F7E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F9326EF-5DEC-4C05-AEBE-1FA1099AC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8EC0E-5203-419F-9920-35B1C038E9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5984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A69C79-5EBE-477D-A4E9-12E46C5DAC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9A8AB0E-EFEE-4B93-A1C0-C0FA3D0A93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C7B8793-D472-4DF9-9602-C8403175E6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3E58-1848-4CC9-87CD-110625CDD563}" type="datetimeFigureOut">
              <a:rPr lang="de-DE" smtClean="0"/>
              <a:t>11.07.2022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DF64113-8B2C-48BB-83DD-4BA027DF2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D9E3113-DCC2-4B41-992F-0B1763948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8EC0E-5203-419F-9920-35B1C038E9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3646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921678-ED2F-4CC7-9550-E43B4407C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ED620D8-3CB3-4F62-9F28-F88B4204F6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7033D36-D0B4-48EF-A39B-C1E7CAB83A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17CEDE0-58C8-43A1-BCA0-FB640DB8B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3E58-1848-4CC9-87CD-110625CDD563}" type="datetimeFigureOut">
              <a:rPr lang="de-DE" smtClean="0"/>
              <a:t>11.07.2022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484D2A6-B057-4B7C-9901-009B17DC7E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A05D82E-2C55-44D2-BD22-FB7306ACB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8EC0E-5203-419F-9920-35B1C038E9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4023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0EC433-1830-4FE5-8931-EB754AC4E7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B396CE6-40F7-496F-8DB4-86B122D3F0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AF0EBA4-491F-4897-923B-E91CC0C062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68E328A-8E3E-4E54-BA64-02B44F3E4C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585A75F-744A-45E4-9E93-89023001BB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1D3D093-4879-47CB-9925-509968141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3E58-1848-4CC9-87CD-110625CDD563}" type="datetimeFigureOut">
              <a:rPr lang="de-DE" smtClean="0"/>
              <a:t>11.07.2022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F07A2891-DA10-488E-8ECB-C1692943DD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8B1C659-3CF9-4215-A09C-988E0FD4D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8EC0E-5203-419F-9920-35B1C038E9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0298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70B92B-24CB-4372-8CD7-766332EF15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54F6F73-7D4F-45CC-A223-D2BD3AF859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3E58-1848-4CC9-87CD-110625CDD563}" type="datetimeFigureOut">
              <a:rPr lang="de-DE" smtClean="0"/>
              <a:t>11.07.2022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602B300-431E-4814-A4B9-ACAA47831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6713C06-5312-44BF-AEBD-45DEA946F5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8EC0E-5203-419F-9920-35B1C038E9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5161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DA652C3E-587D-4A4C-AE88-CBE4B8229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3E58-1848-4CC9-87CD-110625CDD563}" type="datetimeFigureOut">
              <a:rPr lang="de-DE" smtClean="0"/>
              <a:t>11.07.2022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3F0C3CF0-B0D7-45E3-B32C-0ED5BE936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4850264-9958-4802-953E-2BB1A635B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8EC0E-5203-419F-9920-35B1C038E9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099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B142C1-402E-4C4F-B4F5-E832717BD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0ADCB3F-49AD-452D-8145-56853DC6D0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AF0C6A4-D645-4A89-9EE6-811CC14B9F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9A731AB-B1B6-4901-9E2E-078DBA95A3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3E58-1848-4CC9-87CD-110625CDD563}" type="datetimeFigureOut">
              <a:rPr lang="de-DE" smtClean="0"/>
              <a:t>11.07.2022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81BD50E-5B6A-448E-B3B4-61FE0EC568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B98DD43-34F2-4678-8000-CFB9480D4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8EC0E-5203-419F-9920-35B1C038E9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3257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A9A3FF-15C2-4A05-A1C9-E665D62887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BE62E99E-AF8C-4C31-8ABD-1281B164A1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7025CE1-190D-4245-9718-03C40629B2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F83BAD8-811C-4208-8B59-4BE62E21B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3E58-1848-4CC9-87CD-110625CDD563}" type="datetimeFigureOut">
              <a:rPr lang="de-DE" smtClean="0"/>
              <a:t>11.07.2022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C2FEE30-D12F-4C41-A2EB-7F6F371E9E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5AF38B8-372D-4791-A0A4-0F1BE7650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8EC0E-5203-419F-9920-35B1C038E9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7352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BD2F0016-FBE7-4E7C-A0DD-462EA406EB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41F7210-996C-4FAE-AD66-04038DECB5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72091CF-BE62-4855-8BEE-FA5291B2F3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733E58-1848-4CC9-87CD-110625CDD563}" type="datetimeFigureOut">
              <a:rPr lang="de-DE" smtClean="0"/>
              <a:t>11.07.2022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3C06C72-88E6-428F-B751-33C17020A5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31B0D55-4082-431C-B938-CD49AE8911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B8EC0E-5203-419F-9920-35B1C038E9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3150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vjujesbe.de/tourinfo22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customXml" Target="../ink/ink2.xml"/><Relationship Id="rId4" Type="http://schemas.openxmlformats.org/officeDocument/2006/relationships/image" Target="../media/image3.png"/><Relationship Id="rId9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e.wikipedia.org/wiki/UNESCO" TargetMode="External"/><Relationship Id="rId7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customXml" Target="../ink/ink4.xml"/><Relationship Id="rId4" Type="http://schemas.openxmlformats.org/officeDocument/2006/relationships/hyperlink" Target="https://de.wikipedia.org/wiki/UNESCO-Welterbe#cite_note-1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vjm-schiff.de/" TargetMode="External"/><Relationship Id="rId3" Type="http://schemas.openxmlformats.org/officeDocument/2006/relationships/customXml" Target="../ink/ink5.xml"/><Relationship Id="rId7" Type="http://schemas.openxmlformats.org/officeDocument/2006/relationships/hyperlink" Target="https://www.gruppenfreizeiten.de/schloss-oberau-niederau-ot-oberau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gruppenhaus.de/ev.-ruestzeit-und-freizeitheim-beyern-hs1094.html" TargetMode="External"/><Relationship Id="rId5" Type="http://schemas.openxmlformats.org/officeDocument/2006/relationships/hyperlink" Target="https://www.jugendherberge.de/jugendherbergen/wittenberg-703/portraet/" TargetMode="External"/><Relationship Id="rId10" Type="http://schemas.openxmlformats.org/officeDocument/2006/relationships/image" Target="../media/image6.png"/><Relationship Id="rId4" Type="http://schemas.openxmlformats.org/officeDocument/2006/relationships/image" Target="../media/image8.png"/><Relationship Id="rId9" Type="http://schemas.openxmlformats.org/officeDocument/2006/relationships/hyperlink" Target="https://schullandheim.de/slh-zirkelstein-resort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A28EA4F9-8ED6-4BD4-80E9-0A7D28DC45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5368" y="2043663"/>
            <a:ext cx="6105194" cy="2031055"/>
          </a:xfrm>
        </p:spPr>
        <p:txBody>
          <a:bodyPr>
            <a:normAutofit/>
          </a:bodyPr>
          <a:lstStyle/>
          <a:p>
            <a:r>
              <a:rPr lang="de-DE" dirty="0">
                <a:solidFill>
                  <a:srgbClr val="FFFFFF"/>
                </a:solidFill>
              </a:rPr>
              <a:t>Tour #22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9F7AA32-5B53-4286-A418-D884800132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5368" y="4074718"/>
            <a:ext cx="6105194" cy="682079"/>
          </a:xfrm>
        </p:spPr>
        <p:txBody>
          <a:bodyPr>
            <a:normAutofit/>
          </a:bodyPr>
          <a:lstStyle/>
          <a:p>
            <a:r>
              <a:rPr lang="de-DE" dirty="0">
                <a:solidFill>
                  <a:srgbClr val="FFFFFF"/>
                </a:solidFill>
              </a:rPr>
              <a:t>Nu aber los</a:t>
            </a:r>
          </a:p>
        </p:txBody>
      </p:sp>
    </p:spTree>
    <p:extLst>
      <p:ext uri="{BB962C8B-B14F-4D97-AF65-F5344CB8AC3E}">
        <p14:creationId xmlns:p14="http://schemas.microsoft.com/office/powerpoint/2010/main" val="79837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CB6C291-6CAF-46DF-ACFF-AADF0FD03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8170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735DC46-5663-471D-AADB-81E00E65BC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4196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95E59CC-7059-4455-9789-EDFBBE8F5A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7983" r="60644" b="14447"/>
          <a:stretch/>
        </p:blipFill>
        <p:spPr>
          <a:xfrm>
            <a:off x="2777490" y="2"/>
            <a:ext cx="6185757" cy="6857999"/>
          </a:xfrm>
          <a:custGeom>
            <a:avLst/>
            <a:gdLst>
              <a:gd name="connsiteX0" fmla="*/ 0 w 9414510"/>
              <a:gd name="connsiteY0" fmla="*/ 0 h 6857999"/>
              <a:gd name="connsiteX1" fmla="*/ 9414510 w 9414510"/>
              <a:gd name="connsiteY1" fmla="*/ 0 h 6857999"/>
              <a:gd name="connsiteX2" fmla="*/ 9414510 w 9414510"/>
              <a:gd name="connsiteY2" fmla="*/ 6857999 h 6857999"/>
              <a:gd name="connsiteX3" fmla="*/ 0 w 9414510"/>
              <a:gd name="connsiteY3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414510" h="6857999">
                <a:moveTo>
                  <a:pt x="0" y="0"/>
                </a:moveTo>
                <a:lnTo>
                  <a:pt x="9414510" y="0"/>
                </a:lnTo>
                <a:lnTo>
                  <a:pt x="9414510" y="6857999"/>
                </a:lnTo>
                <a:lnTo>
                  <a:pt x="0" y="6857999"/>
                </a:lnTo>
                <a:close/>
              </a:path>
            </a:pathLst>
          </a:cu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B86DAEBB-A6FF-4553-99C6-CF7B1D75DA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</p:spPr>
        <p:txBody>
          <a:bodyPr>
            <a:normAutofit/>
          </a:bodyPr>
          <a:lstStyle/>
          <a:p>
            <a:r>
              <a:rPr lang="de-DE" dirty="0">
                <a:solidFill>
                  <a:srgbClr val="3F3F3F"/>
                </a:solidFill>
              </a:rPr>
              <a:t>Regeln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F23243F-2073-49A0-AE28-CC279B408B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72286" y="1649605"/>
            <a:ext cx="2413136" cy="166960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de-DE" sz="2400" dirty="0">
                <a:solidFill>
                  <a:srgbClr val="FFFFFF"/>
                </a:solidFill>
              </a:rPr>
              <a:t>Fahrräder sind nicht versichert</a:t>
            </a:r>
          </a:p>
        </p:txBody>
      </p:sp>
      <p:sp>
        <p:nvSpPr>
          <p:cNvPr id="7" name="Inhaltsplatzhalter 2">
            <a:extLst>
              <a:ext uri="{FF2B5EF4-FFF2-40B4-BE49-F238E27FC236}">
                <a16:creationId xmlns:a16="http://schemas.microsoft.com/office/drawing/2014/main" id="{A5F3608A-4D43-4322-8ABB-75BAFA401570}"/>
              </a:ext>
            </a:extLst>
          </p:cNvPr>
          <p:cNvSpPr txBox="1">
            <a:spLocks/>
          </p:cNvSpPr>
          <p:nvPr/>
        </p:nvSpPr>
        <p:spPr>
          <a:xfrm>
            <a:off x="6736854" y="324852"/>
            <a:ext cx="2041218" cy="24123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de-DE" sz="2400" dirty="0">
                <a:solidFill>
                  <a:srgbClr val="FFFFFF"/>
                </a:solidFill>
              </a:rPr>
              <a:t>Waffenverbot</a:t>
            </a:r>
          </a:p>
        </p:txBody>
      </p:sp>
      <p:sp>
        <p:nvSpPr>
          <p:cNvPr id="9" name="Inhaltsplatzhalter 2">
            <a:extLst>
              <a:ext uri="{FF2B5EF4-FFF2-40B4-BE49-F238E27FC236}">
                <a16:creationId xmlns:a16="http://schemas.microsoft.com/office/drawing/2014/main" id="{ABE44049-F4AB-4BD8-ACD6-98CD21830A54}"/>
              </a:ext>
            </a:extLst>
          </p:cNvPr>
          <p:cNvSpPr txBox="1">
            <a:spLocks/>
          </p:cNvSpPr>
          <p:nvPr/>
        </p:nvSpPr>
        <p:spPr>
          <a:xfrm>
            <a:off x="6347673" y="1881434"/>
            <a:ext cx="1941094" cy="14843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de-DE" sz="2400" dirty="0">
                <a:solidFill>
                  <a:srgbClr val="FFFFFF"/>
                </a:solidFill>
              </a:rPr>
              <a:t>Schwimmen?</a:t>
            </a:r>
          </a:p>
        </p:txBody>
      </p:sp>
      <p:sp>
        <p:nvSpPr>
          <p:cNvPr id="11" name="Inhaltsplatzhalter 2">
            <a:extLst>
              <a:ext uri="{FF2B5EF4-FFF2-40B4-BE49-F238E27FC236}">
                <a16:creationId xmlns:a16="http://schemas.microsoft.com/office/drawing/2014/main" id="{45E4F2AC-8161-4B2A-832F-1CD9546964C3}"/>
              </a:ext>
            </a:extLst>
          </p:cNvPr>
          <p:cNvSpPr txBox="1">
            <a:spLocks/>
          </p:cNvSpPr>
          <p:nvPr/>
        </p:nvSpPr>
        <p:spPr>
          <a:xfrm>
            <a:off x="8288767" y="4667243"/>
            <a:ext cx="1928073" cy="12061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de-DE" sz="2400" dirty="0">
                <a:solidFill>
                  <a:srgbClr val="FFFFFF"/>
                </a:solidFill>
              </a:rPr>
              <a:t>Gruppe: Jeder sorgt dafür, dass es ne coole Zeit wird </a:t>
            </a:r>
            <a:r>
              <a:rPr lang="de-DE" sz="2400" dirty="0">
                <a:solidFill>
                  <a:srgbClr val="FFFFFF"/>
                </a:solidFill>
                <a:sym typeface="Wingdings" panose="05000000000000000000" pitchFamily="2" charset="2"/>
              </a:rPr>
              <a:t></a:t>
            </a:r>
            <a:endParaRPr lang="de-DE" sz="2400" dirty="0">
              <a:solidFill>
                <a:srgbClr val="FFFFFF"/>
              </a:solidFill>
            </a:endParaRPr>
          </a:p>
        </p:txBody>
      </p:sp>
      <p:sp>
        <p:nvSpPr>
          <p:cNvPr id="13" name="Inhaltsplatzhalter 2">
            <a:extLst>
              <a:ext uri="{FF2B5EF4-FFF2-40B4-BE49-F238E27FC236}">
                <a16:creationId xmlns:a16="http://schemas.microsoft.com/office/drawing/2014/main" id="{1C71567C-40D9-40D0-81D0-580DCE73FC92}"/>
              </a:ext>
            </a:extLst>
          </p:cNvPr>
          <p:cNvSpPr txBox="1">
            <a:spLocks/>
          </p:cNvSpPr>
          <p:nvPr/>
        </p:nvSpPr>
        <p:spPr>
          <a:xfrm>
            <a:off x="6238634" y="3365832"/>
            <a:ext cx="2301386" cy="11219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de-DE" sz="2400" dirty="0">
                <a:solidFill>
                  <a:srgbClr val="FFFFFF"/>
                </a:solidFill>
              </a:rPr>
              <a:t>Wir sind alkoholfrei</a:t>
            </a:r>
          </a:p>
        </p:txBody>
      </p:sp>
      <p:sp>
        <p:nvSpPr>
          <p:cNvPr id="14" name="Inhaltsplatzhalter 2">
            <a:extLst>
              <a:ext uri="{FF2B5EF4-FFF2-40B4-BE49-F238E27FC236}">
                <a16:creationId xmlns:a16="http://schemas.microsoft.com/office/drawing/2014/main" id="{323A4585-6B8B-A799-0348-9B250F688C18}"/>
              </a:ext>
            </a:extLst>
          </p:cNvPr>
          <p:cNvSpPr txBox="1">
            <a:spLocks/>
          </p:cNvSpPr>
          <p:nvPr/>
        </p:nvSpPr>
        <p:spPr>
          <a:xfrm>
            <a:off x="8967733" y="3208426"/>
            <a:ext cx="1928073" cy="12061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de-DE" sz="2400" dirty="0">
                <a:solidFill>
                  <a:srgbClr val="FFFFFF"/>
                </a:solidFill>
              </a:rPr>
              <a:t>Übers essen meckern ist nicht erlaubt</a:t>
            </a:r>
          </a:p>
        </p:txBody>
      </p:sp>
      <p:sp>
        <p:nvSpPr>
          <p:cNvPr id="15" name="Inhaltsplatzhalter 2">
            <a:extLst>
              <a:ext uri="{FF2B5EF4-FFF2-40B4-BE49-F238E27FC236}">
                <a16:creationId xmlns:a16="http://schemas.microsoft.com/office/drawing/2014/main" id="{4FA1784C-D33C-2298-EF1D-76F834571474}"/>
              </a:ext>
            </a:extLst>
          </p:cNvPr>
          <p:cNvSpPr txBox="1">
            <a:spLocks/>
          </p:cNvSpPr>
          <p:nvPr/>
        </p:nvSpPr>
        <p:spPr>
          <a:xfrm>
            <a:off x="9167253" y="594698"/>
            <a:ext cx="1928073" cy="12061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de-DE" sz="2400" dirty="0">
                <a:solidFill>
                  <a:srgbClr val="FFFFFF"/>
                </a:solidFill>
              </a:rPr>
              <a:t>Schlechte Laune ist ansteckend</a:t>
            </a:r>
          </a:p>
        </p:txBody>
      </p:sp>
      <p:sp>
        <p:nvSpPr>
          <p:cNvPr id="16" name="Inhaltsplatzhalter 2">
            <a:extLst>
              <a:ext uri="{FF2B5EF4-FFF2-40B4-BE49-F238E27FC236}">
                <a16:creationId xmlns:a16="http://schemas.microsoft.com/office/drawing/2014/main" id="{FEAEC8C2-BC8E-E1AA-62BA-FCDAA118632C}"/>
              </a:ext>
            </a:extLst>
          </p:cNvPr>
          <p:cNvSpPr txBox="1">
            <a:spLocks/>
          </p:cNvSpPr>
          <p:nvPr/>
        </p:nvSpPr>
        <p:spPr>
          <a:xfrm>
            <a:off x="5940472" y="4513341"/>
            <a:ext cx="1928073" cy="12061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de-DE" sz="2400" dirty="0">
                <a:solidFill>
                  <a:srgbClr val="FFFFFF"/>
                </a:solidFill>
              </a:rPr>
              <a:t>Corona Test mitbringen</a:t>
            </a:r>
          </a:p>
        </p:txBody>
      </p:sp>
    </p:spTree>
    <p:extLst>
      <p:ext uri="{BB962C8B-B14F-4D97-AF65-F5344CB8AC3E}">
        <p14:creationId xmlns:p14="http://schemas.microsoft.com/office/powerpoint/2010/main" val="5401772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E05FB522-4523-4CBF-ADBA-1C97EC539C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de-DE" sz="4000" dirty="0">
                <a:solidFill>
                  <a:srgbClr val="FFFFFF"/>
                </a:solidFill>
              </a:rPr>
              <a:t>Umfrage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6B9EA91-49CD-45D6-8384-9D2065207F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3092970"/>
            <a:ext cx="9833548" cy="2693976"/>
          </a:xfrm>
        </p:spPr>
        <p:txBody>
          <a:bodyPr>
            <a:normAutofit/>
          </a:bodyPr>
          <a:lstStyle/>
          <a:p>
            <a:r>
              <a:rPr lang="de-DE" sz="1400" b="1" dirty="0"/>
              <a:t>Stadtführungen</a:t>
            </a:r>
          </a:p>
          <a:p>
            <a:r>
              <a:rPr lang="de-DE" sz="1400" b="1" dirty="0"/>
              <a:t>Essenswünsche</a:t>
            </a:r>
          </a:p>
          <a:p>
            <a:r>
              <a:rPr lang="de-DE" sz="1400" b="1" dirty="0"/>
              <a:t>Was ich nicht esse</a:t>
            </a:r>
          </a:p>
          <a:p>
            <a:r>
              <a:rPr lang="de-DE" sz="1400" b="1" dirty="0"/>
              <a:t>Wer hat noch Tests</a:t>
            </a:r>
          </a:p>
          <a:p>
            <a:r>
              <a:rPr lang="de-DE" sz="1400" b="1" dirty="0"/>
              <a:t>Ersatzschläuche </a:t>
            </a:r>
          </a:p>
          <a:p>
            <a:r>
              <a:rPr lang="de-DE" sz="1400" b="1" dirty="0"/>
              <a:t>Ersatzschläuche</a:t>
            </a:r>
          </a:p>
          <a:p>
            <a:r>
              <a:rPr lang="de-DE" sz="1400" b="1" dirty="0">
                <a:solidFill>
                  <a:srgbClr val="000000"/>
                </a:solidFill>
              </a:rPr>
              <a:t>5 oder mehr Stunden Aufenthalt in Prag?</a:t>
            </a:r>
            <a:endParaRPr lang="de-DE" sz="2000" b="1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de-DE" sz="1400" b="1" dirty="0"/>
          </a:p>
        </p:txBody>
      </p:sp>
    </p:spTree>
    <p:extLst>
      <p:ext uri="{BB962C8B-B14F-4D97-AF65-F5344CB8AC3E}">
        <p14:creationId xmlns:p14="http://schemas.microsoft.com/office/powerpoint/2010/main" val="2916032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E05FB522-4523-4CBF-ADBA-1C97EC539C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de-DE" sz="4000" dirty="0">
                <a:solidFill>
                  <a:srgbClr val="FFFFFF"/>
                </a:solidFill>
              </a:rPr>
              <a:t>Zeiten und so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6B9EA91-49CD-45D6-8384-9D2065207F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3092970"/>
            <a:ext cx="9833548" cy="2693976"/>
          </a:xfrm>
        </p:spPr>
        <p:txBody>
          <a:bodyPr>
            <a:normAutofit/>
          </a:bodyPr>
          <a:lstStyle/>
          <a:p>
            <a:r>
              <a:rPr lang="de-DE" sz="2000" dirty="0">
                <a:solidFill>
                  <a:srgbClr val="000000"/>
                </a:solidFill>
              </a:rPr>
              <a:t>Abfahrt um 10 Uhr</a:t>
            </a:r>
          </a:p>
          <a:p>
            <a:r>
              <a:rPr lang="de-DE" sz="2000" dirty="0">
                <a:solidFill>
                  <a:srgbClr val="000000"/>
                </a:solidFill>
              </a:rPr>
              <a:t>Fahrradlenker- Schrägstellung</a:t>
            </a:r>
          </a:p>
          <a:p>
            <a:r>
              <a:rPr lang="de-DE" sz="2000" dirty="0">
                <a:solidFill>
                  <a:srgbClr val="000000"/>
                </a:solidFill>
              </a:rPr>
              <a:t>Wer hat E Bike</a:t>
            </a:r>
          </a:p>
          <a:p>
            <a:r>
              <a:rPr lang="de-DE" sz="2000" dirty="0">
                <a:solidFill>
                  <a:srgbClr val="000000"/>
                </a:solidFill>
              </a:rPr>
              <a:t>Lunchpaket?</a:t>
            </a:r>
          </a:p>
          <a:p>
            <a:r>
              <a:rPr lang="de-DE" sz="2000" dirty="0">
                <a:solidFill>
                  <a:srgbClr val="000000"/>
                </a:solidFill>
              </a:rPr>
              <a:t>Mittagessen in Prag – wie hantieren wir mit Kohle?</a:t>
            </a:r>
          </a:p>
        </p:txBody>
      </p:sp>
    </p:spTree>
    <p:extLst>
      <p:ext uri="{BB962C8B-B14F-4D97-AF65-F5344CB8AC3E}">
        <p14:creationId xmlns:p14="http://schemas.microsoft.com/office/powerpoint/2010/main" val="1022469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E05FB522-4523-4CBF-ADBA-1C97EC539C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de-DE" sz="4000" dirty="0">
                <a:solidFill>
                  <a:srgbClr val="FFFFFF"/>
                </a:solidFill>
              </a:rPr>
              <a:t>Hygiene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6B9EA91-49CD-45D6-8384-9D2065207F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3092970"/>
            <a:ext cx="9833548" cy="2693976"/>
          </a:xfrm>
        </p:spPr>
        <p:txBody>
          <a:bodyPr>
            <a:normAutofit/>
          </a:bodyPr>
          <a:lstStyle/>
          <a:p>
            <a:pPr algn="l"/>
            <a:r>
              <a:rPr lang="de-DE" sz="1800" b="0" i="0" u="none" strike="noStrike" baseline="0" dirty="0">
                <a:latin typeface="OfficinaSanITCBoo"/>
              </a:rPr>
              <a:t>Bitte Test mitbringen (Selbsttest)</a:t>
            </a:r>
          </a:p>
          <a:p>
            <a:pPr algn="l"/>
            <a:r>
              <a:rPr lang="de-DE" sz="1800" dirty="0">
                <a:solidFill>
                  <a:srgbClr val="000000"/>
                </a:solidFill>
                <a:latin typeface="OfficinaSanITCBoo"/>
              </a:rPr>
              <a:t>alle zwei Tage Testung </a:t>
            </a:r>
            <a:endParaRPr lang="de-DE" sz="1800" b="0" i="0" u="none" strike="noStrike" baseline="0" dirty="0">
              <a:latin typeface="OfficinaSanITCBoo"/>
            </a:endParaRPr>
          </a:p>
          <a:p>
            <a:r>
              <a:rPr lang="de-DE" sz="1800" b="0" i="0" u="none" strike="noStrike" baseline="0" dirty="0">
                <a:latin typeface="OfficinaSanITCBoo"/>
              </a:rPr>
              <a:t>Mund-Nasen-Schutz ins Gepäck (Maske)</a:t>
            </a:r>
          </a:p>
          <a:p>
            <a:r>
              <a:rPr lang="de-DE" sz="1800" dirty="0">
                <a:solidFill>
                  <a:srgbClr val="000000"/>
                </a:solidFill>
                <a:latin typeface="OfficinaSanITCBoo"/>
              </a:rPr>
              <a:t>Hygienekonzept vor Ort in Jugendherbergen</a:t>
            </a:r>
          </a:p>
          <a:p>
            <a:r>
              <a:rPr lang="de-DE" sz="1800" dirty="0">
                <a:solidFill>
                  <a:srgbClr val="000000"/>
                </a:solidFill>
                <a:latin typeface="OfficinaSanITCBoo"/>
              </a:rPr>
              <a:t>Unser Konzept: (geschlossene Gruppe)- Allgemeine </a:t>
            </a:r>
            <a:r>
              <a:rPr lang="de-DE" sz="1800" dirty="0" err="1">
                <a:solidFill>
                  <a:srgbClr val="000000"/>
                </a:solidFill>
                <a:latin typeface="OfficinaSanITCBoo"/>
              </a:rPr>
              <a:t>Hygienemassnahmen</a:t>
            </a:r>
            <a:r>
              <a:rPr lang="de-DE" sz="1800" dirty="0">
                <a:solidFill>
                  <a:srgbClr val="000000"/>
                </a:solidFill>
                <a:latin typeface="OfficinaSanITCBoo"/>
              </a:rPr>
              <a:t>-alle zwei Tage Testung (Donnerstag)-Kontaktliste-Maskenpflicht in Öffis- Wir sind im freien unterwegs- halten 1,5 m in geschlossenen Räumen ein- Lüftung</a:t>
            </a:r>
          </a:p>
        </p:txBody>
      </p:sp>
    </p:spTree>
    <p:extLst>
      <p:ext uri="{BB962C8B-B14F-4D97-AF65-F5344CB8AC3E}">
        <p14:creationId xmlns:p14="http://schemas.microsoft.com/office/powerpoint/2010/main" val="593577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DEF4B9DF-AA9D-4B66-859E-5D3DF09D14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 fontScale="90000"/>
          </a:bodyPr>
          <a:lstStyle/>
          <a:p>
            <a:r>
              <a:rPr lang="de-DE" sz="4400" dirty="0">
                <a:solidFill>
                  <a:srgbClr val="FFFFFF"/>
                </a:solidFill>
              </a:rPr>
              <a:t>Nicht jeder muss alles dabei haben, wir sollten nur nichts vergessen</a:t>
            </a:r>
            <a:endParaRPr lang="de-DE" dirty="0">
              <a:solidFill>
                <a:srgbClr val="FFFFFF"/>
              </a:solidFill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0E99A45-BF4C-4DDD-94CC-4A8757C0FA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r>
              <a:rPr lang="de-DE" sz="2400" dirty="0">
                <a:solidFill>
                  <a:srgbClr val="FF0000"/>
                </a:solidFill>
              </a:rPr>
              <a:t>Werkzeug </a:t>
            </a:r>
          </a:p>
          <a:p>
            <a:r>
              <a:rPr lang="de-DE" sz="2400" dirty="0">
                <a:solidFill>
                  <a:srgbClr val="FF0000"/>
                </a:solidFill>
              </a:rPr>
              <a:t>Alter Lappen</a:t>
            </a:r>
          </a:p>
          <a:p>
            <a:r>
              <a:rPr lang="de-DE" sz="2400" dirty="0">
                <a:solidFill>
                  <a:srgbClr val="FF0000"/>
                </a:solidFill>
              </a:rPr>
              <a:t>Luftpumpe</a:t>
            </a:r>
          </a:p>
          <a:p>
            <a:r>
              <a:rPr lang="de-DE" sz="2400" dirty="0">
                <a:solidFill>
                  <a:srgbClr val="FF0000"/>
                </a:solidFill>
              </a:rPr>
              <a:t>Flickzeug</a:t>
            </a:r>
          </a:p>
          <a:p>
            <a:r>
              <a:rPr lang="de-DE" sz="2400" dirty="0">
                <a:solidFill>
                  <a:srgbClr val="FF0000"/>
                </a:solidFill>
              </a:rPr>
              <a:t>1. Hilfe</a:t>
            </a:r>
          </a:p>
          <a:p>
            <a:r>
              <a:rPr lang="de-DE" sz="2400" dirty="0">
                <a:solidFill>
                  <a:srgbClr val="FF0000"/>
                </a:solidFill>
              </a:rPr>
              <a:t>Dreierstecker</a:t>
            </a:r>
          </a:p>
          <a:p>
            <a:r>
              <a:rPr lang="de-DE" sz="2400" dirty="0">
                <a:solidFill>
                  <a:srgbClr val="FF0000"/>
                </a:solidFill>
              </a:rPr>
              <a:t>Kabelbinder </a:t>
            </a:r>
          </a:p>
          <a:p>
            <a:r>
              <a:rPr lang="de-DE" sz="2400" dirty="0">
                <a:solidFill>
                  <a:srgbClr val="FF0000"/>
                </a:solidFill>
              </a:rPr>
              <a:t>Sicherheitsnadeln</a:t>
            </a:r>
          </a:p>
          <a:p>
            <a:endParaRPr lang="de-DE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9208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164D969-46F1-44FC-B488-3FA68C6775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707"/>
            <a:ext cx="12188952" cy="6656293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3003D4E-E9FF-4669-90E7-7CED081587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35" t="20008" r="8214" b="57101"/>
          <a:stretch/>
        </p:blipFill>
        <p:spPr>
          <a:xfrm flipV="1">
            <a:off x="2" y="1"/>
            <a:ext cx="12191999" cy="1878950"/>
          </a:xfrm>
          <a:custGeom>
            <a:avLst/>
            <a:gdLst>
              <a:gd name="connsiteX0" fmla="*/ 0 w 12191999"/>
              <a:gd name="connsiteY0" fmla="*/ 1878950 h 1878950"/>
              <a:gd name="connsiteX1" fmla="*/ 12191999 w 12191999"/>
              <a:gd name="connsiteY1" fmla="*/ 1878950 h 1878950"/>
              <a:gd name="connsiteX2" fmla="*/ 12191999 w 12191999"/>
              <a:gd name="connsiteY2" fmla="*/ 0 h 1878950"/>
              <a:gd name="connsiteX3" fmla="*/ 0 w 12191999"/>
              <a:gd name="connsiteY3" fmla="*/ 0 h 1878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1999" h="1878950">
                <a:moveTo>
                  <a:pt x="0" y="1878950"/>
                </a:moveTo>
                <a:lnTo>
                  <a:pt x="12191999" y="1878950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7D98261-3895-4FB5-B9CE-26FAF63573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35" t="-1" r="8214" b="80325"/>
          <a:stretch/>
        </p:blipFill>
        <p:spPr>
          <a:xfrm flipV="1">
            <a:off x="0" y="4914024"/>
            <a:ext cx="12191999" cy="1614974"/>
          </a:xfrm>
          <a:custGeom>
            <a:avLst/>
            <a:gdLst>
              <a:gd name="connsiteX0" fmla="*/ 0 w 12191999"/>
              <a:gd name="connsiteY0" fmla="*/ 1614974 h 1614974"/>
              <a:gd name="connsiteX1" fmla="*/ 12191999 w 12191999"/>
              <a:gd name="connsiteY1" fmla="*/ 1614974 h 1614974"/>
              <a:gd name="connsiteX2" fmla="*/ 12191999 w 12191999"/>
              <a:gd name="connsiteY2" fmla="*/ 0 h 1614974"/>
              <a:gd name="connsiteX3" fmla="*/ 0 w 12191999"/>
              <a:gd name="connsiteY3" fmla="*/ 0 h 1614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1999" h="1614974">
                <a:moveTo>
                  <a:pt x="0" y="1614974"/>
                </a:moveTo>
                <a:lnTo>
                  <a:pt x="12191999" y="1614974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6021A421-4C05-431E-B8F8-274B9D62CF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5661" y="1401859"/>
            <a:ext cx="3510845" cy="4054282"/>
          </a:xfrm>
        </p:spPr>
        <p:txBody>
          <a:bodyPr>
            <a:normAutofit/>
          </a:bodyPr>
          <a:lstStyle/>
          <a:p>
            <a:r>
              <a:rPr lang="de-DE" sz="4000" dirty="0">
                <a:solidFill>
                  <a:srgbClr val="FFFFFF"/>
                </a:solidFill>
              </a:rPr>
              <a:t>……und was ich  brauche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FEA8F7F-ED60-4792-B554-78E81052A0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7800" y="1553134"/>
            <a:ext cx="6128539" cy="3751732"/>
          </a:xfrm>
        </p:spPr>
        <p:txBody>
          <a:bodyPr anchor="ctr">
            <a:normAutofit/>
          </a:bodyPr>
          <a:lstStyle/>
          <a:p>
            <a:r>
              <a:rPr lang="de-DE" sz="2200" dirty="0">
                <a:solidFill>
                  <a:srgbClr val="FFFFFF"/>
                </a:solidFill>
              </a:rPr>
              <a:t>Bettwäsche (Kopfkissenbezug- Bettlaken-Bettbezug) </a:t>
            </a:r>
          </a:p>
          <a:p>
            <a:r>
              <a:rPr lang="de-DE" sz="2200" dirty="0">
                <a:solidFill>
                  <a:srgbClr val="FFFFFF"/>
                </a:solidFill>
              </a:rPr>
              <a:t>Helm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E0A01E6-95B9-424D-93AE-19F4928DFD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044454"/>
            <a:ext cx="12188952" cy="81354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966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CB6C291-6CAF-46DF-ACFF-AADF0FD03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3C11A00-A2A3-417C-B33D-DC753ED7C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64" t="3964" r="3964" b="3964"/>
          <a:stretch>
            <a:fillRect/>
          </a:stretch>
        </p:blipFill>
        <p:spPr>
          <a:xfrm>
            <a:off x="0" y="1"/>
            <a:ext cx="12192000" cy="6857998"/>
          </a:xfrm>
          <a:custGeom>
            <a:avLst/>
            <a:gdLst>
              <a:gd name="connsiteX0" fmla="*/ 0 w 12192000"/>
              <a:gd name="connsiteY0" fmla="*/ 0 h 6857998"/>
              <a:gd name="connsiteX1" fmla="*/ 12192000 w 12192000"/>
              <a:gd name="connsiteY1" fmla="*/ 0 h 6857998"/>
              <a:gd name="connsiteX2" fmla="*/ 12192000 w 12192000"/>
              <a:gd name="connsiteY2" fmla="*/ 6857998 h 6857998"/>
              <a:gd name="connsiteX3" fmla="*/ 0 w 12192000"/>
              <a:gd name="connsiteY3" fmla="*/ 6857998 h 6857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6857998">
                <a:moveTo>
                  <a:pt x="0" y="0"/>
                </a:moveTo>
                <a:lnTo>
                  <a:pt x="12192000" y="0"/>
                </a:lnTo>
                <a:lnTo>
                  <a:pt x="12192000" y="6857998"/>
                </a:lnTo>
                <a:lnTo>
                  <a:pt x="0" y="6857998"/>
                </a:lnTo>
                <a:close/>
              </a:path>
            </a:pathLst>
          </a:cu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5D2301A8-0668-4CDF-BB02-460438777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8437" y="991262"/>
            <a:ext cx="6955124" cy="1066802"/>
          </a:xfrm>
        </p:spPr>
        <p:txBody>
          <a:bodyPr>
            <a:normAutofit/>
          </a:bodyPr>
          <a:lstStyle/>
          <a:p>
            <a:pPr algn="ctr"/>
            <a:r>
              <a:rPr lang="de-DE" sz="4000" dirty="0">
                <a:solidFill>
                  <a:srgbClr val="FFFFFF"/>
                </a:solidFill>
              </a:rPr>
              <a:t>Was ihr noch tun müsst….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16F2DB6-4068-42B1-BA2F-02444F8500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18437" y="2371725"/>
            <a:ext cx="6955124" cy="3038475"/>
          </a:xfrm>
        </p:spPr>
        <p:txBody>
          <a:bodyPr anchor="t">
            <a:normAutofit/>
          </a:bodyPr>
          <a:lstStyle/>
          <a:p>
            <a:r>
              <a:rPr lang="de-DE" sz="2400" dirty="0">
                <a:solidFill>
                  <a:srgbClr val="FFFFFF"/>
                </a:solidFill>
              </a:rPr>
              <a:t>Überweisung</a:t>
            </a:r>
          </a:p>
          <a:p>
            <a:r>
              <a:rPr lang="de-DE" sz="2400" dirty="0">
                <a:solidFill>
                  <a:srgbClr val="FFFFFF"/>
                </a:solidFill>
              </a:rPr>
              <a:t>Packliste und Info auf</a:t>
            </a:r>
          </a:p>
          <a:p>
            <a:pPr marL="0" indent="0">
              <a:buNone/>
            </a:pPr>
            <a:r>
              <a:rPr lang="de-DE" sz="2400" dirty="0">
                <a:solidFill>
                  <a:srgbClr val="FFFFFF"/>
                </a:solidFill>
              </a:rPr>
              <a:t>Wir schreiben keine Mails mehr. Alle Änderungen oder </a:t>
            </a:r>
            <a:r>
              <a:rPr lang="de-DE" sz="2400" dirty="0" err="1">
                <a:solidFill>
                  <a:srgbClr val="FFFFFF"/>
                </a:solidFill>
              </a:rPr>
              <a:t>Info´s</a:t>
            </a:r>
            <a:r>
              <a:rPr lang="de-DE" sz="2400" dirty="0">
                <a:solidFill>
                  <a:srgbClr val="FFFFFF"/>
                </a:solidFill>
              </a:rPr>
              <a:t> sind hier hinterlegt. </a:t>
            </a:r>
            <a:r>
              <a:rPr lang="de-DE" sz="2400">
                <a:solidFill>
                  <a:srgbClr val="FFFFFF"/>
                </a:solidFill>
              </a:rPr>
              <a:t>Unsere </a:t>
            </a:r>
            <a:r>
              <a:rPr lang="de-DE" sz="2400" dirty="0">
                <a:solidFill>
                  <a:srgbClr val="FFFFFF"/>
                </a:solidFill>
              </a:rPr>
              <a:t>Kommunikation </a:t>
            </a:r>
            <a:r>
              <a:rPr lang="de-DE" sz="2400">
                <a:solidFill>
                  <a:srgbClr val="FFFFFF"/>
                </a:solidFill>
              </a:rPr>
              <a:t>läuft hier über diesen Link</a:t>
            </a:r>
            <a:r>
              <a:rPr lang="de-DE" sz="2400">
                <a:solidFill>
                  <a:srgbClr val="FFFFFF"/>
                </a:solidFill>
                <a:hlinkClick r:id="rId3"/>
              </a:rPr>
              <a:t> </a:t>
            </a:r>
            <a:r>
              <a:rPr lang="de-DE" sz="2400" dirty="0">
                <a:solidFill>
                  <a:srgbClr val="FFFFFF"/>
                </a:solidFill>
                <a:hlinkClick r:id="rId3"/>
              </a:rPr>
              <a:t>http://www.evjujesbe.de/tourinfo22</a:t>
            </a:r>
            <a:endParaRPr lang="de-DE" sz="2400" dirty="0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de-DE" sz="2400" dirty="0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de-DE" sz="2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14356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3FFFA32-D9F4-4AF9-A025-CD128AC85E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360967"/>
            <a:ext cx="12192000" cy="5497033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823A416-999C-4FA3-A853-0AE48404B5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V="1">
            <a:off x="0" y="0"/>
            <a:ext cx="12192000" cy="3049325"/>
            <a:chOff x="0" y="3808676"/>
            <a:chExt cx="12192000" cy="3049325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9362F656-1A8D-4BA3-BA72-92332E75DB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5716" b="9820"/>
            <a:stretch>
              <a:fillRect/>
            </a:stretch>
          </p:blipFill>
          <p:spPr>
            <a:xfrm>
              <a:off x="0" y="3808676"/>
              <a:ext cx="12192000" cy="3049325"/>
            </a:xfrm>
            <a:custGeom>
              <a:avLst/>
              <a:gdLst>
                <a:gd name="connsiteX0" fmla="*/ 0 w 12192000"/>
                <a:gd name="connsiteY0" fmla="*/ 0 h 3049325"/>
                <a:gd name="connsiteX1" fmla="*/ 12192000 w 12192000"/>
                <a:gd name="connsiteY1" fmla="*/ 0 h 3049325"/>
                <a:gd name="connsiteX2" fmla="*/ 12192000 w 12192000"/>
                <a:gd name="connsiteY2" fmla="*/ 3049325 h 3049325"/>
                <a:gd name="connsiteX3" fmla="*/ 0 w 12192000"/>
                <a:gd name="connsiteY3" fmla="*/ 3049325 h 3049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192000" h="3049325">
                  <a:moveTo>
                    <a:pt x="0" y="0"/>
                  </a:moveTo>
                  <a:lnTo>
                    <a:pt x="12192000" y="0"/>
                  </a:lnTo>
                  <a:lnTo>
                    <a:pt x="12192000" y="3049325"/>
                  </a:lnTo>
                  <a:lnTo>
                    <a:pt x="0" y="3049325"/>
                  </a:lnTo>
                  <a:close/>
                </a:path>
              </a:pathLst>
            </a:custGeom>
          </p:spPr>
        </p:pic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9338807D-FB66-4E3A-9CF0-786662C4AB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067339" y="5375082"/>
              <a:ext cx="373711" cy="40551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382BB774-CE3A-426F-837A-529FA6B75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448056"/>
            <a:ext cx="9833548" cy="1066802"/>
          </a:xfrm>
        </p:spPr>
        <p:txBody>
          <a:bodyPr>
            <a:normAutofit/>
          </a:bodyPr>
          <a:lstStyle/>
          <a:p>
            <a:pPr algn="ctr"/>
            <a:r>
              <a:rPr lang="de-DE" sz="4000" b="1" dirty="0">
                <a:solidFill>
                  <a:srgbClr val="3F3F3F"/>
                </a:solidFill>
              </a:rPr>
              <a:t>Fragen?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9C66518-D412-47E4-BC39-A926AB01D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3049325"/>
            <a:ext cx="9833548" cy="2945574"/>
          </a:xfrm>
        </p:spPr>
        <p:txBody>
          <a:bodyPr anchor="ctr">
            <a:normAutofit/>
          </a:bodyPr>
          <a:lstStyle/>
          <a:p>
            <a:endParaRPr lang="de-DE" sz="24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4242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4D2B303A-37BD-ADF4-9E6D-E9C3EBB85B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5120" y="0"/>
            <a:ext cx="8121760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Freihand 3">
                <a:extLst>
                  <a:ext uri="{FF2B5EF4-FFF2-40B4-BE49-F238E27FC236}">
                    <a16:creationId xmlns:a16="http://schemas.microsoft.com/office/drawing/2014/main" id="{E4A44133-F5B6-EF8E-DB89-B9D30ABE1885}"/>
                  </a:ext>
                </a:extLst>
              </p14:cNvPr>
              <p14:cNvContentPartPr/>
              <p14:nvPr/>
            </p14:nvContentPartPr>
            <p14:xfrm>
              <a:off x="2616880" y="519929"/>
              <a:ext cx="1938960" cy="2805120"/>
            </p14:xfrm>
          </p:contentPart>
        </mc:Choice>
        <mc:Fallback xmlns="">
          <p:pic>
            <p:nvPicPr>
              <p:cNvPr id="4" name="Freihand 3">
                <a:extLst>
                  <a:ext uri="{FF2B5EF4-FFF2-40B4-BE49-F238E27FC236}">
                    <a16:creationId xmlns:a16="http://schemas.microsoft.com/office/drawing/2014/main" id="{E4A44133-F5B6-EF8E-DB89-B9D30ABE188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563240" y="411929"/>
                <a:ext cx="2046600" cy="3020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9" name="Freihand 8">
                <a:extLst>
                  <a:ext uri="{FF2B5EF4-FFF2-40B4-BE49-F238E27FC236}">
                    <a16:creationId xmlns:a16="http://schemas.microsoft.com/office/drawing/2014/main" id="{86952C99-41BB-BA58-AC82-BC2E16C2A6B2}"/>
                  </a:ext>
                </a:extLst>
              </p14:cNvPr>
              <p14:cNvContentPartPr/>
              <p14:nvPr/>
            </p14:nvContentPartPr>
            <p14:xfrm>
              <a:off x="4445320" y="2336129"/>
              <a:ext cx="876600" cy="1002960"/>
            </p14:xfrm>
          </p:contentPart>
        </mc:Choice>
        <mc:Fallback xmlns="">
          <p:pic>
            <p:nvPicPr>
              <p:cNvPr id="9" name="Freihand 8">
                <a:extLst>
                  <a:ext uri="{FF2B5EF4-FFF2-40B4-BE49-F238E27FC236}">
                    <a16:creationId xmlns:a16="http://schemas.microsoft.com/office/drawing/2014/main" id="{86952C99-41BB-BA58-AC82-BC2E16C2A6B2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391680" y="2228129"/>
                <a:ext cx="984240" cy="1218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0" name="Freihand 9">
                <a:extLst>
                  <a:ext uri="{FF2B5EF4-FFF2-40B4-BE49-F238E27FC236}">
                    <a16:creationId xmlns:a16="http://schemas.microsoft.com/office/drawing/2014/main" id="{F7DC5186-0F4D-8329-1CFA-F6A5B2AD616C}"/>
                  </a:ext>
                </a:extLst>
              </p14:cNvPr>
              <p14:cNvContentPartPr/>
              <p14:nvPr/>
            </p14:nvContentPartPr>
            <p14:xfrm>
              <a:off x="4511560" y="2298329"/>
              <a:ext cx="2525040" cy="4302000"/>
            </p14:xfrm>
          </p:contentPart>
        </mc:Choice>
        <mc:Fallback xmlns="">
          <p:pic>
            <p:nvPicPr>
              <p:cNvPr id="10" name="Freihand 9">
                <a:extLst>
                  <a:ext uri="{FF2B5EF4-FFF2-40B4-BE49-F238E27FC236}">
                    <a16:creationId xmlns:a16="http://schemas.microsoft.com/office/drawing/2014/main" id="{F7DC5186-0F4D-8329-1CFA-F6A5B2AD616C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4502560" y="2289329"/>
                <a:ext cx="2542680" cy="4319640"/>
              </a:xfrm>
              <a:prstGeom prst="rect">
                <a:avLst/>
              </a:prstGeom>
            </p:spPr>
          </p:pic>
        </mc:Fallback>
      </mc:AlternateContent>
      <p:pic>
        <p:nvPicPr>
          <p:cNvPr id="12" name="Grafik 11">
            <a:extLst>
              <a:ext uri="{FF2B5EF4-FFF2-40B4-BE49-F238E27FC236}">
                <a16:creationId xmlns:a16="http://schemas.microsoft.com/office/drawing/2014/main" id="{0BB3677F-E5C3-C216-8052-DF241475CE3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8864" y="519929"/>
            <a:ext cx="2191056" cy="1276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0243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E05FB522-4523-4CBF-ADBA-1C97EC539C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4598" y="949951"/>
            <a:ext cx="9295069" cy="819099"/>
          </a:xfrm>
        </p:spPr>
        <p:txBody>
          <a:bodyPr>
            <a:normAutofit/>
          </a:bodyPr>
          <a:lstStyle/>
          <a:p>
            <a:pPr algn="ctr"/>
            <a:r>
              <a:rPr lang="de-DE" sz="4000" dirty="0">
                <a:solidFill>
                  <a:srgbClr val="FFFFFF"/>
                </a:solidFill>
              </a:rPr>
              <a:t>Übersicht Woche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6B9EA91-49CD-45D6-8384-9D2065207F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5908049"/>
            <a:ext cx="11480492" cy="949951"/>
          </a:xfrm>
        </p:spPr>
        <p:txBody>
          <a:bodyPr>
            <a:normAutofit/>
          </a:bodyPr>
          <a:lstStyle/>
          <a:p>
            <a:r>
              <a:rPr lang="de-DE" sz="1400" b="1" dirty="0"/>
              <a:t>Welterbe</a:t>
            </a:r>
            <a:r>
              <a:rPr lang="de-DE" sz="1400" dirty="0"/>
              <a:t> ist eine Bezeichnung für Denkmäler, Ensembles und Stätten (</a:t>
            </a:r>
            <a:r>
              <a:rPr lang="de-DE" sz="1400" b="1" dirty="0"/>
              <a:t>Weltkulturerbe</a:t>
            </a:r>
            <a:r>
              <a:rPr lang="de-DE" sz="1400" dirty="0"/>
              <a:t>) sowie Naturgebilde, geologische und physiographische Erscheinungsformen und Naturstätten (</a:t>
            </a:r>
            <a:r>
              <a:rPr lang="de-DE" sz="1400" b="1" dirty="0"/>
              <a:t>Weltnaturerbe</a:t>
            </a:r>
            <a:r>
              <a:rPr lang="de-DE" sz="1400" dirty="0"/>
              <a:t>) von außergewöhnlichem universellen Wert, deren Erfassung, Schutz und Erhaltung durch die Vertragsstaaten nach der sog. „</a:t>
            </a:r>
            <a:r>
              <a:rPr lang="de-DE" sz="1400" dirty="0" err="1"/>
              <a:t>Welterbekonvention</a:t>
            </a:r>
            <a:r>
              <a:rPr lang="de-DE" sz="1400" dirty="0"/>
              <a:t>“ von der </a:t>
            </a:r>
            <a:r>
              <a:rPr lang="de-DE" sz="1400" dirty="0">
                <a:hlinkClick r:id="rId3" tooltip="UNESCO"/>
              </a:rPr>
              <a:t>UNESCO</a:t>
            </a:r>
            <a:r>
              <a:rPr lang="de-DE" sz="1400" dirty="0"/>
              <a:t> unterstützt werden.</a:t>
            </a:r>
            <a:r>
              <a:rPr lang="de-DE" sz="1400" baseline="30000" dirty="0">
                <a:hlinkClick r:id="rId4"/>
              </a:rPr>
              <a:t>[1]</a:t>
            </a:r>
            <a:r>
              <a:rPr lang="de-DE" sz="1400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1100" dirty="0"/>
              <a:t>Luthergedenkstätten in Wittenberg – Dresden -  Meißen – Torgau – </a:t>
            </a:r>
            <a:r>
              <a:rPr lang="de-DE" sz="1100" dirty="0">
                <a:solidFill>
                  <a:srgbClr val="000000"/>
                </a:solidFill>
              </a:rPr>
              <a:t>Prag – Elbe – Sächsische Schweiz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4" name="Freihand 3">
                <a:extLst>
                  <a:ext uri="{FF2B5EF4-FFF2-40B4-BE49-F238E27FC236}">
                    <a16:creationId xmlns:a16="http://schemas.microsoft.com/office/drawing/2014/main" id="{FF936BE5-1514-8591-1553-8981B8BD4225}"/>
                  </a:ext>
                </a:extLst>
              </p14:cNvPr>
              <p14:cNvContentPartPr/>
              <p14:nvPr/>
            </p14:nvContentPartPr>
            <p14:xfrm>
              <a:off x="1559920" y="3137129"/>
              <a:ext cx="360" cy="360"/>
            </p14:xfrm>
          </p:contentPart>
        </mc:Choice>
        <mc:Fallback xmlns="">
          <p:pic>
            <p:nvPicPr>
              <p:cNvPr id="4" name="Freihand 3">
                <a:extLst>
                  <a:ext uri="{FF2B5EF4-FFF2-40B4-BE49-F238E27FC236}">
                    <a16:creationId xmlns:a16="http://schemas.microsoft.com/office/drawing/2014/main" id="{FF936BE5-1514-8591-1553-8981B8BD4225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550920" y="3128489"/>
                <a:ext cx="18000" cy="1800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5" name="Tabelle 4">
            <a:extLst>
              <a:ext uri="{FF2B5EF4-FFF2-40B4-BE49-F238E27FC236}">
                <a16:creationId xmlns:a16="http://schemas.microsoft.com/office/drawing/2014/main" id="{68CE110E-5B15-1C13-8BC0-0A5E9BD188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2018275"/>
              </p:ext>
            </p:extLst>
          </p:nvPr>
        </p:nvGraphicFramePr>
        <p:xfrm>
          <a:off x="355600" y="1726750"/>
          <a:ext cx="11480493" cy="405210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016771">
                  <a:extLst>
                    <a:ext uri="{9D8B030D-6E8A-4147-A177-3AD203B41FA5}">
                      <a16:colId xmlns:a16="http://schemas.microsoft.com/office/drawing/2014/main" val="970155745"/>
                    </a:ext>
                  </a:extLst>
                </a:gridCol>
                <a:gridCol w="907909">
                  <a:extLst>
                    <a:ext uri="{9D8B030D-6E8A-4147-A177-3AD203B41FA5}">
                      <a16:colId xmlns:a16="http://schemas.microsoft.com/office/drawing/2014/main" val="3506038635"/>
                    </a:ext>
                  </a:extLst>
                </a:gridCol>
                <a:gridCol w="1008234">
                  <a:extLst>
                    <a:ext uri="{9D8B030D-6E8A-4147-A177-3AD203B41FA5}">
                      <a16:colId xmlns:a16="http://schemas.microsoft.com/office/drawing/2014/main" val="1556477873"/>
                    </a:ext>
                  </a:extLst>
                </a:gridCol>
                <a:gridCol w="1206039">
                  <a:extLst>
                    <a:ext uri="{9D8B030D-6E8A-4147-A177-3AD203B41FA5}">
                      <a16:colId xmlns:a16="http://schemas.microsoft.com/office/drawing/2014/main" val="1857170368"/>
                    </a:ext>
                  </a:extLst>
                </a:gridCol>
                <a:gridCol w="1206039">
                  <a:extLst>
                    <a:ext uri="{9D8B030D-6E8A-4147-A177-3AD203B41FA5}">
                      <a16:colId xmlns:a16="http://schemas.microsoft.com/office/drawing/2014/main" val="609257945"/>
                    </a:ext>
                  </a:extLst>
                </a:gridCol>
                <a:gridCol w="1311345">
                  <a:extLst>
                    <a:ext uri="{9D8B030D-6E8A-4147-A177-3AD203B41FA5}">
                      <a16:colId xmlns:a16="http://schemas.microsoft.com/office/drawing/2014/main" val="2303308872"/>
                    </a:ext>
                  </a:extLst>
                </a:gridCol>
                <a:gridCol w="1206039">
                  <a:extLst>
                    <a:ext uri="{9D8B030D-6E8A-4147-A177-3AD203B41FA5}">
                      <a16:colId xmlns:a16="http://schemas.microsoft.com/office/drawing/2014/main" val="2034765431"/>
                    </a:ext>
                  </a:extLst>
                </a:gridCol>
                <a:gridCol w="1206039">
                  <a:extLst>
                    <a:ext uri="{9D8B030D-6E8A-4147-A177-3AD203B41FA5}">
                      <a16:colId xmlns:a16="http://schemas.microsoft.com/office/drawing/2014/main" val="2584025166"/>
                    </a:ext>
                  </a:extLst>
                </a:gridCol>
                <a:gridCol w="1206039">
                  <a:extLst>
                    <a:ext uri="{9D8B030D-6E8A-4147-A177-3AD203B41FA5}">
                      <a16:colId xmlns:a16="http://schemas.microsoft.com/office/drawing/2014/main" val="3645705671"/>
                    </a:ext>
                  </a:extLst>
                </a:gridCol>
                <a:gridCol w="1206039">
                  <a:extLst>
                    <a:ext uri="{9D8B030D-6E8A-4147-A177-3AD203B41FA5}">
                      <a16:colId xmlns:a16="http://schemas.microsoft.com/office/drawing/2014/main" val="4204321595"/>
                    </a:ext>
                  </a:extLst>
                </a:gridCol>
              </a:tblGrid>
              <a:tr h="2427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900" dirty="0">
                          <a:effectLst/>
                        </a:rPr>
                        <a:t> </a:t>
                      </a:r>
                      <a:endParaRPr lang="de-DE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380" marR="573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900">
                          <a:effectLst/>
                        </a:rPr>
                        <a:t>Fre, 29.Juli 2022 </a:t>
                      </a:r>
                      <a:endParaRPr lang="de-DE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380" marR="573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900">
                          <a:effectLst/>
                        </a:rPr>
                        <a:t>Sam, 30.Juli 2022</a:t>
                      </a:r>
                      <a:endParaRPr lang="de-DE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380" marR="573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900">
                          <a:effectLst/>
                        </a:rPr>
                        <a:t>Son, 31.Juli 2022</a:t>
                      </a:r>
                      <a:endParaRPr lang="de-DE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380" marR="573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900" dirty="0">
                          <a:effectLst/>
                          <a:highlight>
                            <a:srgbClr val="000080"/>
                          </a:highlight>
                        </a:rPr>
                        <a:t>Mo, 01.August 2022</a:t>
                      </a:r>
                      <a:endParaRPr lang="de-DE" sz="900" dirty="0">
                        <a:effectLst/>
                        <a:highlight>
                          <a:srgbClr val="000080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380" marR="573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900">
                          <a:effectLst/>
                        </a:rPr>
                        <a:t>Die, 02.August 2022</a:t>
                      </a:r>
                      <a:endParaRPr lang="de-DE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380" marR="573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900" dirty="0">
                          <a:effectLst/>
                          <a:highlight>
                            <a:srgbClr val="000080"/>
                          </a:highlight>
                        </a:rPr>
                        <a:t>Mi, 03.August 2022</a:t>
                      </a:r>
                      <a:endParaRPr lang="de-DE" sz="900" dirty="0">
                        <a:effectLst/>
                        <a:highlight>
                          <a:srgbClr val="000080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380" marR="573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900">
                          <a:effectLst/>
                        </a:rPr>
                        <a:t>Do,04.August 2022</a:t>
                      </a:r>
                      <a:endParaRPr lang="de-DE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380" marR="573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900" dirty="0" err="1">
                          <a:effectLst/>
                          <a:highlight>
                            <a:srgbClr val="000080"/>
                          </a:highlight>
                        </a:rPr>
                        <a:t>Fre</a:t>
                      </a:r>
                      <a:r>
                        <a:rPr lang="de-DE" sz="900" dirty="0">
                          <a:effectLst/>
                          <a:highlight>
                            <a:srgbClr val="000080"/>
                          </a:highlight>
                        </a:rPr>
                        <a:t> 05.August 2022</a:t>
                      </a:r>
                      <a:endParaRPr lang="de-DE" sz="900" dirty="0">
                        <a:effectLst/>
                        <a:highlight>
                          <a:srgbClr val="000080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380" marR="573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900" dirty="0">
                          <a:effectLst/>
                          <a:highlight>
                            <a:srgbClr val="000080"/>
                          </a:highlight>
                        </a:rPr>
                        <a:t>Sam, 06 .August 22</a:t>
                      </a:r>
                      <a:endParaRPr lang="de-DE" sz="900" dirty="0">
                        <a:effectLst/>
                        <a:highlight>
                          <a:srgbClr val="000080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380" marR="57380" marT="0" marB="0"/>
                </a:tc>
                <a:extLst>
                  <a:ext uri="{0D108BD9-81ED-4DB2-BD59-A6C34878D82A}">
                    <a16:rowId xmlns:a16="http://schemas.microsoft.com/office/drawing/2014/main" val="3445801187"/>
                  </a:ext>
                </a:extLst>
              </a:tr>
              <a:tr h="3150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800">
                          <a:effectLst/>
                        </a:rPr>
                        <a:t>TOM / Hinweise</a:t>
                      </a:r>
                      <a:endParaRPr lang="de-DE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380" marR="573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900" dirty="0">
                          <a:effectLst/>
                        </a:rPr>
                        <a:t>AUCHTUNG erste Verpflegung erst am Abend </a:t>
                      </a:r>
                      <a:endParaRPr lang="de-DE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80" marR="573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700" dirty="0">
                          <a:effectLst/>
                        </a:rPr>
                        <a:t>Selbstverpflegung in </a:t>
                      </a:r>
                      <a:r>
                        <a:rPr lang="de-DE" sz="700" dirty="0" err="1">
                          <a:effectLst/>
                        </a:rPr>
                        <a:t>Beyern</a:t>
                      </a:r>
                      <a:endParaRPr lang="de-DE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80" marR="573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700" dirty="0">
                          <a:effectLst/>
                        </a:rPr>
                        <a:t>Selbstverpflegung</a:t>
                      </a:r>
                    </a:p>
                    <a:p>
                      <a:pPr algn="ctr"/>
                      <a:r>
                        <a:rPr lang="de-DE" sz="7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 Oberau</a:t>
                      </a:r>
                      <a:endParaRPr lang="de-DE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80" marR="573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700" dirty="0">
                          <a:effectLst/>
                        </a:rPr>
                        <a:t>Selbstverpflegung</a:t>
                      </a:r>
                    </a:p>
                    <a:p>
                      <a:pPr algn="ctr"/>
                      <a:r>
                        <a:rPr lang="de-DE" sz="7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 Oberau</a:t>
                      </a:r>
                      <a:endParaRPr lang="de-DE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80" marR="573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900" dirty="0">
                          <a:effectLst/>
                        </a:rPr>
                        <a:t> </a:t>
                      </a:r>
                      <a:r>
                        <a:rPr lang="de-DE" sz="700" dirty="0">
                          <a:effectLst/>
                        </a:rPr>
                        <a:t>Selbstverpflegung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700" dirty="0">
                          <a:effectLst/>
                        </a:rPr>
                        <a:t>In Dresden</a:t>
                      </a:r>
                    </a:p>
                    <a:p>
                      <a:pPr algn="ctr"/>
                      <a:endParaRPr lang="de-DE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80" marR="573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dirty="0">
                          <a:effectLst/>
                        </a:rPr>
                        <a:t>Verpflegung</a:t>
                      </a:r>
                      <a:r>
                        <a:rPr lang="de-DE" sz="900" dirty="0">
                          <a:effectLst/>
                        </a:rPr>
                        <a:t> </a:t>
                      </a:r>
                      <a:endParaRPr lang="de-DE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80" marR="573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900" dirty="0">
                          <a:effectLst/>
                        </a:rPr>
                        <a:t>Verpflegung in Zirkelstein </a:t>
                      </a:r>
                      <a:endParaRPr lang="de-DE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80" marR="573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900" dirty="0">
                          <a:effectLst/>
                        </a:rPr>
                        <a:t>Verpflegung in Zirkelstein  </a:t>
                      </a:r>
                      <a:endParaRPr lang="de-DE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80" marR="573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900" dirty="0">
                          <a:effectLst/>
                        </a:rPr>
                        <a:t> </a:t>
                      </a:r>
                      <a:endParaRPr lang="de-DE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80" marR="57380" marT="0" marB="0"/>
                </a:tc>
                <a:extLst>
                  <a:ext uri="{0D108BD9-81ED-4DB2-BD59-A6C34878D82A}">
                    <a16:rowId xmlns:a16="http://schemas.microsoft.com/office/drawing/2014/main" val="1429209711"/>
                  </a:ext>
                </a:extLst>
              </a:tr>
              <a:tr h="3213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900">
                          <a:effectLst/>
                        </a:rPr>
                        <a:t>Frühstück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900">
                          <a:effectLst/>
                        </a:rPr>
                        <a:t>8.00-9.00  </a:t>
                      </a:r>
                      <a:endParaRPr lang="de-DE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380" marR="573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900">
                          <a:effectLst/>
                        </a:rPr>
                        <a:t> </a:t>
                      </a:r>
                      <a:endParaRPr lang="de-D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80" marR="573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900">
                          <a:effectLst/>
                        </a:rPr>
                        <a:t> </a:t>
                      </a:r>
                      <a:endParaRPr lang="de-D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80" marR="573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900">
                          <a:effectLst/>
                        </a:rPr>
                        <a:t> </a:t>
                      </a:r>
                      <a:endParaRPr lang="de-D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80" marR="573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900" dirty="0">
                          <a:effectLst/>
                        </a:rPr>
                        <a:t> </a:t>
                      </a:r>
                      <a:endParaRPr lang="de-DE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80" marR="573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900">
                          <a:effectLst/>
                        </a:rPr>
                        <a:t> </a:t>
                      </a:r>
                      <a:endParaRPr lang="de-D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80" marR="573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900">
                          <a:effectLst/>
                        </a:rPr>
                        <a:t>PRAG BUSREISE 8 Uhr</a:t>
                      </a:r>
                      <a:endParaRPr lang="de-D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80" marR="573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900">
                          <a:effectLst/>
                        </a:rPr>
                        <a:t> </a:t>
                      </a:r>
                      <a:endParaRPr lang="de-D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80" marR="573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900" dirty="0">
                          <a:effectLst/>
                        </a:rPr>
                        <a:t>Sächsische</a:t>
                      </a:r>
                      <a:br>
                        <a:rPr lang="de-DE" sz="900" dirty="0">
                          <a:effectLst/>
                        </a:rPr>
                      </a:br>
                      <a:r>
                        <a:rPr lang="de-DE" sz="900" dirty="0">
                          <a:effectLst/>
                        </a:rPr>
                        <a:t>Schweiz</a:t>
                      </a:r>
                      <a:endParaRPr lang="de-DE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80" marR="573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900">
                          <a:effectLst/>
                        </a:rPr>
                        <a:t> </a:t>
                      </a:r>
                      <a:endParaRPr lang="de-D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80" marR="57380" marT="0" marB="0"/>
                </a:tc>
                <a:extLst>
                  <a:ext uri="{0D108BD9-81ED-4DB2-BD59-A6C34878D82A}">
                    <a16:rowId xmlns:a16="http://schemas.microsoft.com/office/drawing/2014/main" val="3503377518"/>
                  </a:ext>
                </a:extLst>
              </a:tr>
              <a:tr h="1186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900">
                          <a:effectLst/>
                        </a:rPr>
                        <a:t>Andacht 9.15</a:t>
                      </a:r>
                      <a:endParaRPr lang="de-DE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380" marR="573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900">
                          <a:effectLst/>
                        </a:rPr>
                        <a:t> </a:t>
                      </a:r>
                      <a:endParaRPr lang="de-D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80" marR="573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800">
                          <a:effectLst/>
                        </a:rPr>
                        <a:t>Reisesegen kurz</a:t>
                      </a:r>
                      <a:endParaRPr lang="de-D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80" marR="573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900">
                          <a:effectLst/>
                        </a:rPr>
                        <a:t> </a:t>
                      </a:r>
                      <a:endParaRPr lang="de-D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80" marR="573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900">
                          <a:effectLst/>
                        </a:rPr>
                        <a:t> </a:t>
                      </a:r>
                      <a:endParaRPr lang="de-D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80" marR="573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900">
                          <a:effectLst/>
                        </a:rPr>
                        <a:t> </a:t>
                      </a:r>
                      <a:endParaRPr lang="de-D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80" marR="573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900">
                          <a:effectLst/>
                        </a:rPr>
                        <a:t> </a:t>
                      </a:r>
                      <a:endParaRPr lang="de-D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80" marR="573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900">
                          <a:effectLst/>
                        </a:rPr>
                        <a:t> </a:t>
                      </a:r>
                      <a:endParaRPr lang="de-D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80" marR="573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900">
                          <a:effectLst/>
                        </a:rPr>
                        <a:t> </a:t>
                      </a:r>
                      <a:endParaRPr lang="de-D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80" marR="573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900">
                          <a:effectLst/>
                        </a:rPr>
                        <a:t> </a:t>
                      </a:r>
                      <a:endParaRPr lang="de-D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80" marR="57380" marT="0" marB="0"/>
                </a:tc>
                <a:extLst>
                  <a:ext uri="{0D108BD9-81ED-4DB2-BD59-A6C34878D82A}">
                    <a16:rowId xmlns:a16="http://schemas.microsoft.com/office/drawing/2014/main" val="614851863"/>
                  </a:ext>
                </a:extLst>
              </a:tr>
              <a:tr h="3479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900">
                          <a:effectLst/>
                        </a:rPr>
                        <a:t>Vormittag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900">
                          <a:effectLst/>
                        </a:rPr>
                        <a:t>10.00</a:t>
                      </a:r>
                      <a:endParaRPr lang="de-DE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380" marR="573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900" dirty="0">
                          <a:effectLst/>
                        </a:rPr>
                        <a:t>10. Uhr Anreise</a:t>
                      </a:r>
                    </a:p>
                    <a:p>
                      <a:pPr algn="ctr"/>
                      <a:r>
                        <a:rPr lang="de-DE" sz="900" dirty="0">
                          <a:effectLst/>
                        </a:rPr>
                        <a:t>Wittenberg</a:t>
                      </a:r>
                      <a:br>
                        <a:rPr lang="de-DE" sz="900" dirty="0">
                          <a:effectLst/>
                        </a:rPr>
                      </a:br>
                      <a:r>
                        <a:rPr lang="de-DE" sz="900" dirty="0">
                          <a:effectLst/>
                        </a:rPr>
                        <a:t>Jesteburg </a:t>
                      </a:r>
                      <a:endParaRPr lang="de-DE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80" marR="573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900">
                          <a:effectLst/>
                        </a:rPr>
                        <a:t>Nach Beyern</a:t>
                      </a:r>
                    </a:p>
                    <a:p>
                      <a:pPr algn="ctr"/>
                      <a:r>
                        <a:rPr lang="de-DE" sz="900">
                          <a:effectLst/>
                        </a:rPr>
                        <a:t>60-70 km</a:t>
                      </a:r>
                    </a:p>
                    <a:p>
                      <a:pPr algn="ctr"/>
                      <a:r>
                        <a:rPr lang="de-DE" sz="900">
                          <a:effectLst/>
                        </a:rPr>
                        <a:t>über Torgau</a:t>
                      </a:r>
                      <a:endParaRPr lang="de-D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80" marR="573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900">
                          <a:effectLst/>
                        </a:rPr>
                        <a:t>Nach Oberau mit Rad 70 km</a:t>
                      </a:r>
                      <a:endParaRPr lang="de-D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80" marR="573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900" dirty="0">
                          <a:effectLst/>
                        </a:rPr>
                        <a:t>Oberau</a:t>
                      </a:r>
                      <a:endParaRPr lang="de-DE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80" marR="573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900" dirty="0">
                          <a:effectLst/>
                        </a:rPr>
                        <a:t>Nach Dresden mit Rad 25 Km</a:t>
                      </a:r>
                    </a:p>
                    <a:p>
                      <a:pPr algn="ctr"/>
                      <a:r>
                        <a:rPr lang="de-DE" sz="900" dirty="0">
                          <a:effectLst/>
                        </a:rPr>
                        <a:t> </a:t>
                      </a:r>
                      <a:endParaRPr lang="de-DE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80" marR="573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900">
                          <a:effectLst/>
                        </a:rPr>
                        <a:t>Dresden</a:t>
                      </a:r>
                      <a:endParaRPr lang="de-D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80" marR="57380" marT="0" marB="0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de-DE" sz="900" dirty="0">
                          <a:effectLst/>
                        </a:rPr>
                        <a:t>Nach Zirkelstein mit Rad  60 km</a:t>
                      </a:r>
                    </a:p>
                    <a:p>
                      <a:pPr algn="ctr"/>
                      <a:r>
                        <a:rPr lang="de-DE" sz="900" dirty="0"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lang="de-DE" sz="900" dirty="0">
                          <a:effectLst/>
                        </a:rPr>
                        <a:t> </a:t>
                      </a:r>
                      <a:endParaRPr lang="de-DE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80" marR="573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900">
                          <a:effectLst/>
                        </a:rPr>
                        <a:t>Zirkelstein</a:t>
                      </a:r>
                      <a:endParaRPr lang="de-D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80" marR="573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900" dirty="0">
                          <a:effectLst/>
                        </a:rPr>
                        <a:t>Rückreise</a:t>
                      </a:r>
                      <a:endParaRPr lang="de-DE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80" marR="57380" marT="0" marB="0"/>
                </a:tc>
                <a:extLst>
                  <a:ext uri="{0D108BD9-81ED-4DB2-BD59-A6C34878D82A}">
                    <a16:rowId xmlns:a16="http://schemas.microsoft.com/office/drawing/2014/main" val="3518219614"/>
                  </a:ext>
                </a:extLst>
              </a:tr>
              <a:tr h="3163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800">
                          <a:effectLst/>
                        </a:rPr>
                        <a:t>Mittag </a:t>
                      </a:r>
                      <a:endParaRPr lang="de-DE" sz="9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800">
                          <a:effectLst/>
                        </a:rPr>
                        <a:t>12.30 – 13.30</a:t>
                      </a:r>
                      <a:endParaRPr lang="de-DE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380" marR="573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800">
                          <a:effectLst/>
                        </a:rPr>
                        <a:t> </a:t>
                      </a:r>
                      <a:endParaRPr lang="de-D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80" marR="57380" marT="0" marB="0"/>
                </a:tc>
                <a:tc>
                  <a:txBody>
                    <a:bodyPr/>
                    <a:lstStyle/>
                    <a:p>
                      <a:pPr algn="ctr"/>
                      <a:endParaRPr lang="de-DE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80" marR="573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e-DE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380" marR="57380" marT="0" marB="0"/>
                </a:tc>
                <a:tc>
                  <a:txBody>
                    <a:bodyPr/>
                    <a:lstStyle/>
                    <a:p>
                      <a:pPr algn="ctr"/>
                      <a:endParaRPr lang="de-DE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80" marR="57380" marT="0" marB="0"/>
                </a:tc>
                <a:tc>
                  <a:txBody>
                    <a:bodyPr/>
                    <a:lstStyle/>
                    <a:p>
                      <a:pPr algn="ctr"/>
                      <a:endParaRPr lang="de-DE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80" marR="573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800" dirty="0">
                          <a:effectLst/>
                        </a:rPr>
                        <a:t>Mittagsbuffet</a:t>
                      </a:r>
                      <a:br>
                        <a:rPr lang="de-DE" sz="800" dirty="0">
                          <a:effectLst/>
                        </a:rPr>
                      </a:br>
                      <a:r>
                        <a:rPr lang="de-DE" sz="800" dirty="0" err="1">
                          <a:effectLst/>
                        </a:rPr>
                        <a:t>PragerPizzaTag</a:t>
                      </a:r>
                      <a:endParaRPr lang="de-DE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80" marR="57380" marT="0" marB="0"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80" marR="573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800">
                          <a:effectLst/>
                        </a:rPr>
                        <a:t> </a:t>
                      </a:r>
                      <a:endParaRPr lang="de-D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80" marR="57380" marT="0" marB="0"/>
                </a:tc>
                <a:extLst>
                  <a:ext uri="{0D108BD9-81ED-4DB2-BD59-A6C34878D82A}">
                    <a16:rowId xmlns:a16="http://schemas.microsoft.com/office/drawing/2014/main" val="2533717505"/>
                  </a:ext>
                </a:extLst>
              </a:tr>
              <a:tr h="5267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900">
                          <a:effectLst/>
                        </a:rPr>
                        <a:t>Nachmittag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900">
                          <a:effectLst/>
                        </a:rPr>
                        <a:t>15:00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900">
                          <a:effectLst/>
                        </a:rPr>
                        <a:t> </a:t>
                      </a:r>
                      <a:endParaRPr lang="de-DE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380" marR="57380" marT="0" marB="0"/>
                </a:tc>
                <a:tc>
                  <a:txBody>
                    <a:bodyPr/>
                    <a:lstStyle/>
                    <a:p>
                      <a:pPr algn="ctr"/>
                      <a:endParaRPr lang="de-DE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380" marR="573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900">
                          <a:effectLst/>
                        </a:rPr>
                        <a:t> </a:t>
                      </a:r>
                      <a:endParaRPr lang="de-DE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380" marR="573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800" u="none" strike="noStrike">
                          <a:effectLst/>
                        </a:rPr>
                        <a:t> </a:t>
                      </a:r>
                      <a:endParaRPr lang="de-DE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380" marR="573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900">
                          <a:effectLst/>
                        </a:rPr>
                        <a:t> </a:t>
                      </a:r>
                      <a:endParaRPr lang="de-DE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380" marR="573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900" u="sng">
                          <a:effectLst/>
                        </a:rPr>
                        <a:t>Stadttour</a:t>
                      </a:r>
                      <a:endParaRPr lang="de-DE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380" marR="573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900" dirty="0">
                          <a:effectLst/>
                        </a:rPr>
                        <a:t> </a:t>
                      </a:r>
                      <a:endParaRPr lang="de-DE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380" marR="57380" marT="0" marB="0"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900">
                          <a:effectLst/>
                        </a:rPr>
                        <a:t> </a:t>
                      </a:r>
                      <a:endParaRPr lang="de-D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80" marR="573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900">
                          <a:effectLst/>
                        </a:rPr>
                        <a:t> </a:t>
                      </a:r>
                      <a:endParaRPr lang="de-D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80" marR="57380" marT="0" marB="0"/>
                </a:tc>
                <a:extLst>
                  <a:ext uri="{0D108BD9-81ED-4DB2-BD59-A6C34878D82A}">
                    <a16:rowId xmlns:a16="http://schemas.microsoft.com/office/drawing/2014/main" val="4084852970"/>
                  </a:ext>
                </a:extLst>
              </a:tr>
              <a:tr h="1985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800">
                          <a:effectLst/>
                        </a:rPr>
                        <a:t>Abendessen 18 h</a:t>
                      </a:r>
                      <a:endParaRPr lang="de-DE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380" marR="573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900">
                          <a:effectLst/>
                        </a:rPr>
                        <a:t> </a:t>
                      </a:r>
                      <a:endParaRPr lang="de-DE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380" marR="573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900">
                          <a:effectLst/>
                        </a:rPr>
                        <a:t> </a:t>
                      </a:r>
                      <a:endParaRPr lang="de-DE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380" marR="573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900">
                          <a:effectLst/>
                        </a:rPr>
                        <a:t> </a:t>
                      </a:r>
                      <a:endParaRPr lang="de-DE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380" marR="573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900">
                          <a:effectLst/>
                        </a:rPr>
                        <a:t> </a:t>
                      </a:r>
                      <a:endParaRPr lang="de-DE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380" marR="573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900">
                          <a:effectLst/>
                        </a:rPr>
                        <a:t> </a:t>
                      </a:r>
                      <a:endParaRPr lang="de-DE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380" marR="573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900">
                          <a:effectLst/>
                        </a:rPr>
                        <a:t> </a:t>
                      </a:r>
                      <a:endParaRPr lang="de-DE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380" marR="573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900">
                          <a:effectLst/>
                        </a:rPr>
                        <a:t> </a:t>
                      </a:r>
                      <a:endParaRPr lang="de-DE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380" marR="573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900">
                          <a:effectLst/>
                        </a:rPr>
                        <a:t> </a:t>
                      </a:r>
                      <a:endParaRPr lang="de-D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80" marR="573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900">
                          <a:effectLst/>
                        </a:rPr>
                        <a:t> </a:t>
                      </a:r>
                      <a:endParaRPr lang="de-D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80" marR="57380" marT="0" marB="0"/>
                </a:tc>
                <a:extLst>
                  <a:ext uri="{0D108BD9-81ED-4DB2-BD59-A6C34878D82A}">
                    <a16:rowId xmlns:a16="http://schemas.microsoft.com/office/drawing/2014/main" val="4010327583"/>
                  </a:ext>
                </a:extLst>
              </a:tr>
              <a:tr h="7320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900">
                          <a:effectLst/>
                        </a:rPr>
                        <a:t>Abend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900">
                          <a:effectLst/>
                        </a:rPr>
                        <a:t>19:30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9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900">
                          <a:effectLst/>
                        </a:rPr>
                        <a:t> </a:t>
                      </a:r>
                      <a:endParaRPr lang="de-DE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380" marR="573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Gemeinsamer Abend</a:t>
                      </a:r>
                    </a:p>
                  </a:txBody>
                  <a:tcPr marL="57380" marR="573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900" dirty="0">
                          <a:effectLst/>
                        </a:rPr>
                        <a:t>Gemeinsamer Abend</a:t>
                      </a:r>
                      <a:endParaRPr lang="de-DE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380" marR="573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900" dirty="0">
                          <a:effectLst/>
                        </a:rPr>
                        <a:t>Waschabend</a:t>
                      </a:r>
                      <a:endParaRPr lang="de-DE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380" marR="573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900" dirty="0">
                          <a:effectLst/>
                        </a:rPr>
                        <a:t> Waschabend</a:t>
                      </a:r>
                      <a:endParaRPr lang="de-DE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de-DE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380" marR="573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900" dirty="0">
                          <a:effectLst/>
                        </a:rPr>
                        <a:t>Kochabend im Gemeindehaus</a:t>
                      </a:r>
                      <a:endParaRPr lang="de-DE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380" marR="573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900">
                          <a:effectLst/>
                        </a:rPr>
                        <a:t> </a:t>
                      </a:r>
                      <a:endParaRPr lang="de-DE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380" marR="573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900">
                          <a:effectLst/>
                        </a:rPr>
                        <a:t> </a:t>
                      </a:r>
                      <a:endParaRPr lang="de-DE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380" marR="57380" marT="0" marB="0"/>
                </a:tc>
                <a:tc>
                  <a:txBody>
                    <a:bodyPr/>
                    <a:lstStyle/>
                    <a:p>
                      <a:pPr algn="ctr"/>
                      <a:endParaRPr lang="de-DE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80" marR="573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900" dirty="0">
                          <a:effectLst/>
                        </a:rPr>
                        <a:t> </a:t>
                      </a:r>
                      <a:endParaRPr lang="de-DE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80" marR="57380" marT="0" marB="0"/>
                </a:tc>
                <a:extLst>
                  <a:ext uri="{0D108BD9-81ED-4DB2-BD59-A6C34878D82A}">
                    <a16:rowId xmlns:a16="http://schemas.microsoft.com/office/drawing/2014/main" val="4082916382"/>
                  </a:ext>
                </a:extLst>
              </a:tr>
              <a:tr h="2427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900">
                          <a:effectLst/>
                        </a:rPr>
                        <a:t>Abendschluss</a:t>
                      </a:r>
                      <a:endParaRPr lang="de-DE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380" marR="573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900" dirty="0">
                          <a:effectLst/>
                        </a:rPr>
                        <a:t>Abendimpuls</a:t>
                      </a:r>
                      <a:endParaRPr lang="de-DE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380" marR="573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900">
                          <a:effectLst/>
                        </a:rPr>
                        <a:t>Abendimpuls</a:t>
                      </a:r>
                      <a:endParaRPr lang="de-DE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380" marR="573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900">
                          <a:effectLst/>
                        </a:rPr>
                        <a:t>Abendimpuls</a:t>
                      </a:r>
                      <a:endParaRPr lang="de-DE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380" marR="573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900">
                          <a:effectLst/>
                        </a:rPr>
                        <a:t>Abendimpuls</a:t>
                      </a:r>
                      <a:endParaRPr lang="de-DE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380" marR="573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900">
                          <a:effectLst/>
                        </a:rPr>
                        <a:t>Abendimpuls</a:t>
                      </a:r>
                      <a:endParaRPr lang="de-DE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380" marR="573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900">
                          <a:effectLst/>
                        </a:rPr>
                        <a:t>Abendimpuls</a:t>
                      </a:r>
                      <a:endParaRPr lang="de-DE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380" marR="573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900">
                          <a:effectLst/>
                        </a:rPr>
                        <a:t>Abendimpuls</a:t>
                      </a:r>
                      <a:endParaRPr lang="de-DE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380" marR="573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900">
                          <a:effectLst/>
                        </a:rPr>
                        <a:t>Abendimpuls</a:t>
                      </a:r>
                      <a:endParaRPr lang="de-DE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380" marR="573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900" dirty="0">
                          <a:effectLst/>
                        </a:rPr>
                        <a:t> </a:t>
                      </a:r>
                      <a:endParaRPr lang="de-DE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380" marR="57380" marT="0" marB="0"/>
                </a:tc>
                <a:extLst>
                  <a:ext uri="{0D108BD9-81ED-4DB2-BD59-A6C34878D82A}">
                    <a16:rowId xmlns:a16="http://schemas.microsoft.com/office/drawing/2014/main" val="607610163"/>
                  </a:ext>
                </a:extLst>
              </a:tr>
            </a:tbl>
          </a:graphicData>
        </a:graphic>
      </p:graphicFrame>
      <p:pic>
        <p:nvPicPr>
          <p:cNvPr id="7" name="Grafik 6">
            <a:extLst>
              <a:ext uri="{FF2B5EF4-FFF2-40B4-BE49-F238E27FC236}">
                <a16:creationId xmlns:a16="http://schemas.microsoft.com/office/drawing/2014/main" id="{EDC0C85B-644A-2814-9194-94BD3F0D340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4139" y="146472"/>
            <a:ext cx="2191056" cy="1276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3939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E05FB522-4523-4CBF-ADBA-1C97EC539C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4598" y="949951"/>
            <a:ext cx="9295069" cy="819099"/>
          </a:xfrm>
        </p:spPr>
        <p:txBody>
          <a:bodyPr>
            <a:normAutofit/>
          </a:bodyPr>
          <a:lstStyle/>
          <a:p>
            <a:pPr algn="ctr"/>
            <a:r>
              <a:rPr lang="de-DE" sz="4000" dirty="0">
                <a:solidFill>
                  <a:srgbClr val="FFFFFF"/>
                </a:solidFill>
              </a:rPr>
              <a:t>Übernachtungsorte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Freihand 3">
                <a:extLst>
                  <a:ext uri="{FF2B5EF4-FFF2-40B4-BE49-F238E27FC236}">
                    <a16:creationId xmlns:a16="http://schemas.microsoft.com/office/drawing/2014/main" id="{FF936BE5-1514-8591-1553-8981B8BD4225}"/>
                  </a:ext>
                </a:extLst>
              </p14:cNvPr>
              <p14:cNvContentPartPr/>
              <p14:nvPr/>
            </p14:nvContentPartPr>
            <p14:xfrm>
              <a:off x="1559920" y="3137129"/>
              <a:ext cx="360" cy="360"/>
            </p14:xfrm>
          </p:contentPart>
        </mc:Choice>
        <mc:Fallback xmlns="">
          <p:pic>
            <p:nvPicPr>
              <p:cNvPr id="4" name="Freihand 3">
                <a:extLst>
                  <a:ext uri="{FF2B5EF4-FFF2-40B4-BE49-F238E27FC236}">
                    <a16:creationId xmlns:a16="http://schemas.microsoft.com/office/drawing/2014/main" id="{FF936BE5-1514-8591-1553-8981B8BD422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550920" y="3128129"/>
                <a:ext cx="18000" cy="18000"/>
              </a:xfrm>
              <a:prstGeom prst="rect">
                <a:avLst/>
              </a:prstGeom>
            </p:spPr>
          </p:pic>
        </mc:Fallback>
      </mc:AlternateContent>
      <p:sp>
        <p:nvSpPr>
          <p:cNvPr id="9" name="Textfeld 8">
            <a:extLst>
              <a:ext uri="{FF2B5EF4-FFF2-40B4-BE49-F238E27FC236}">
                <a16:creationId xmlns:a16="http://schemas.microsoft.com/office/drawing/2014/main" id="{EBD8C524-60A1-8738-CEA2-D5AC482E62E6}"/>
              </a:ext>
            </a:extLst>
          </p:cNvPr>
          <p:cNvSpPr txBox="1"/>
          <p:nvPr/>
        </p:nvSpPr>
        <p:spPr>
          <a:xfrm>
            <a:off x="901700" y="3124885"/>
            <a:ext cx="824230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dirty="0">
                <a:hlinkClick r:id="rId5"/>
              </a:rPr>
              <a:t>https://www.jugendherberge.de/jugendherbergen/wittenberg-703/portraet/</a:t>
            </a:r>
            <a:endParaRPr lang="de-DE" dirty="0"/>
          </a:p>
          <a:p>
            <a:r>
              <a:rPr lang="de-DE" dirty="0">
                <a:hlinkClick r:id="rId6"/>
              </a:rPr>
              <a:t>https://www.gruppenhaus.de/ev.-ruestzeit-und-freizeitheim-beyern-hs1094.html</a:t>
            </a:r>
            <a:endParaRPr lang="de-DE" dirty="0"/>
          </a:p>
          <a:p>
            <a:r>
              <a:rPr lang="de-DE" dirty="0">
                <a:hlinkClick r:id="rId7"/>
              </a:rPr>
              <a:t>https://www.gruppenfreizeiten.de/schloss-oberau-niederau-ot-oberau</a:t>
            </a:r>
            <a:endParaRPr lang="de-DE" dirty="0"/>
          </a:p>
          <a:p>
            <a:r>
              <a:rPr lang="de-DE" dirty="0">
                <a:hlinkClick r:id="rId8"/>
              </a:rPr>
              <a:t>https://www.cvjm-schiff.de/</a:t>
            </a:r>
            <a:endParaRPr lang="de-DE" dirty="0"/>
          </a:p>
          <a:p>
            <a:r>
              <a:rPr lang="de-DE" dirty="0">
                <a:hlinkClick r:id="rId9"/>
              </a:rPr>
              <a:t>https://schullandheim.de/slh-zirkelstein-resort</a:t>
            </a:r>
            <a:endParaRPr lang="de-DE" dirty="0"/>
          </a:p>
          <a:p>
            <a:endParaRPr lang="de-DE" dirty="0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8142493C-6E06-D4F5-A931-E3D94E6A631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0944" y="5051336"/>
            <a:ext cx="2191056" cy="1276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4710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DEF4B9DF-AA9D-4B66-859E-5D3DF09D14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de-DE" dirty="0">
                <a:solidFill>
                  <a:srgbClr val="FFFFFF"/>
                </a:solidFill>
              </a:rPr>
              <a:t>Was ich mitnehmen sollte…. 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BDDFB1F2-2AF6-4352-8AC6-3EBFA5059DF1}"/>
              </a:ext>
            </a:extLst>
          </p:cNvPr>
          <p:cNvSpPr txBox="1"/>
          <p:nvPr/>
        </p:nvSpPr>
        <p:spPr>
          <a:xfrm>
            <a:off x="4406900" y="0"/>
            <a:ext cx="7620827" cy="65476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Kleidung </a:t>
            </a:r>
            <a:endParaRPr lang="de-DE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de-DE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Fahrradhelm</a:t>
            </a:r>
            <a:endParaRPr lang="de-DE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de-DE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Fahrradhose am besten mit Polsterung im Sitzbereich (ideal: zwei Stück)</a:t>
            </a:r>
            <a:endParaRPr lang="de-DE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de-DE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Evtl. Fahrradhandschuhe </a:t>
            </a:r>
            <a:endParaRPr lang="de-DE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de-DE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Regenschutz / Regenhose </a:t>
            </a:r>
            <a:br>
              <a:rPr lang="de-DE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de-DE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Zipp-Off Hose</a:t>
            </a:r>
            <a:endParaRPr lang="de-D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de-DE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Pullover oder Langarmshirt - Alternativen: </a:t>
            </a:r>
            <a:r>
              <a:rPr lang="de-DE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Armlinge</a:t>
            </a:r>
            <a:r>
              <a:rPr lang="de-DE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und Beinlinge </a:t>
            </a:r>
            <a:endParaRPr lang="de-D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de-DE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Festes Schuhwerk (Evtl. Ausgehschuhe)</a:t>
            </a:r>
            <a:endParaRPr lang="de-D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de-DE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Mütze/Cap als Sonnen-/Regenschutz </a:t>
            </a:r>
            <a:endParaRPr lang="de-D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de-DE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Fleece-Jacke oder Weste </a:t>
            </a:r>
            <a:endParaRPr lang="de-D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de-DE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Schal, Baumwolle oder Wolle, Hauptsache: warm</a:t>
            </a:r>
            <a:endParaRPr lang="de-D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de-DE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Nützlich: Halstuch und/oder Schweißband</a:t>
            </a:r>
            <a:endParaRPr lang="de-D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de-DE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Badebekleidung </a:t>
            </a:r>
            <a:endParaRPr lang="de-D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de-DE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Kleidung, wenn das Rad mal Pause hat (Jeans, T-Shirts, Pullover, Sporthose mit langen Beinen oder Zipp-off, etc.)</a:t>
            </a:r>
            <a:endParaRPr lang="de-D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de-DE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Unterwäsche 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de-DE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Socken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de-DE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Wechselschuhe</a:t>
            </a:r>
            <a:endParaRPr lang="de-D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de-DE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Badeslipper oder Flipflops</a:t>
            </a:r>
            <a:endParaRPr lang="de-D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de-DE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A74CBAB7-217B-FA54-7E80-9942296949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6772" y="5271162"/>
            <a:ext cx="2191056" cy="1276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1101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DEF4B9DF-AA9D-4B66-859E-5D3DF09D14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de-DE" dirty="0">
                <a:solidFill>
                  <a:srgbClr val="FFFFFF"/>
                </a:solidFill>
              </a:rPr>
              <a:t>Was ich mitnehmen sollte…. 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BDDFB1F2-2AF6-4352-8AC6-3EBFA5059DF1}"/>
              </a:ext>
            </a:extLst>
          </p:cNvPr>
          <p:cNvSpPr txBox="1"/>
          <p:nvPr/>
        </p:nvSpPr>
        <p:spPr>
          <a:xfrm>
            <a:off x="4949318" y="48126"/>
            <a:ext cx="7718487" cy="64022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>
              <a:lnSpc>
                <a:spcPct val="107000"/>
              </a:lnSpc>
            </a:pPr>
            <a:r>
              <a:rPr lang="de-DE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Körperpflege </a:t>
            </a:r>
            <a:endParaRPr lang="de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de-DE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Hand-bzw. Badetuch</a:t>
            </a:r>
            <a:endParaRPr lang="de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de-DE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Dinge des persönlichen Hygienebedarfs: Zahnbürste Duschgel und so </a:t>
            </a:r>
            <a:br>
              <a:rPr lang="de-DE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de-DE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(gibt es in kleinen platzsparenden Größen) </a:t>
            </a:r>
            <a:endParaRPr lang="de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de-DE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Lippenpflege für in die Jackentasche beim Fahren</a:t>
            </a:r>
            <a:endParaRPr lang="de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de-DE" sz="1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Nagelset</a:t>
            </a:r>
            <a:endParaRPr lang="de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</a:pPr>
            <a:r>
              <a:rPr lang="de-DE" sz="160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de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</a:pPr>
            <a:r>
              <a:rPr lang="de-DE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Für das Rad </a:t>
            </a:r>
            <a:endParaRPr lang="de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de-DE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Masken</a:t>
            </a:r>
            <a:endParaRPr lang="de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de-DE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Trinkflaschen </a:t>
            </a:r>
            <a:endParaRPr lang="de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de-DE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Fahrradschloss + Schlüssel</a:t>
            </a:r>
            <a:endParaRPr lang="de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de-DE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Sonnenbrille</a:t>
            </a:r>
            <a:endParaRPr lang="de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de-DE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Flickzeug evtl. Ersatzschlauch</a:t>
            </a:r>
            <a:endParaRPr lang="de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de-DE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Klebeband und Kabelbinder</a:t>
            </a:r>
            <a:endParaRPr lang="de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de-DE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Passendes Werkzeug für Reparaturen </a:t>
            </a:r>
            <a:endParaRPr lang="de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de-DE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alter Lappen Luftpumpe </a:t>
            </a:r>
            <a:endParaRPr lang="de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de-DE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Kartenmaterial oder Navigation</a:t>
            </a:r>
            <a:endParaRPr lang="de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de-DE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Smartphone (achten Sie auf den geladenen Akku) </a:t>
            </a:r>
            <a:endParaRPr lang="de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de-DE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Power-Bank</a:t>
            </a:r>
            <a:endParaRPr lang="de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de-DE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Ladekabel für </a:t>
            </a:r>
            <a:r>
              <a:rPr lang="de-DE" sz="1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Ebike</a:t>
            </a:r>
            <a:endParaRPr lang="de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de-DE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Ladekabel Smartphone</a:t>
            </a:r>
            <a:endParaRPr lang="de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de-DE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Personalausweis</a:t>
            </a:r>
            <a:endParaRPr lang="de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de-DE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EC-Karte und Bargeld </a:t>
            </a:r>
            <a:endParaRPr lang="de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de-DE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Krankenversicherungskarte</a:t>
            </a:r>
            <a:endParaRPr lang="de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2B0194FD-6641-6FBE-A567-8E45B24517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2972" y="5533346"/>
            <a:ext cx="2191056" cy="1276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3187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DEF4B9DF-AA9D-4B66-859E-5D3DF09D14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de-DE" dirty="0">
                <a:solidFill>
                  <a:srgbClr val="FFFFFF"/>
                </a:solidFill>
              </a:rPr>
              <a:t>Was ich mitnehmen sollte…. 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BDDFB1F2-2AF6-4352-8AC6-3EBFA5059DF1}"/>
              </a:ext>
            </a:extLst>
          </p:cNvPr>
          <p:cNvSpPr txBox="1"/>
          <p:nvPr/>
        </p:nvSpPr>
        <p:spPr>
          <a:xfrm>
            <a:off x="5502770" y="1213169"/>
            <a:ext cx="7718487" cy="48324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>
              <a:lnSpc>
                <a:spcPct val="107000"/>
              </a:lnSpc>
            </a:pPr>
            <a:r>
              <a:rPr lang="de-DE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Rad-Apotheke </a:t>
            </a:r>
            <a:endParaRPr lang="de-D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de-DE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Medikamente zur täglichen Einnahme + Ersatz</a:t>
            </a:r>
            <a:endParaRPr lang="de-D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de-DE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Sonnenschutzmittel </a:t>
            </a:r>
            <a:endParaRPr lang="de-D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de-DE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After Sun Pflege</a:t>
            </a:r>
            <a:endParaRPr lang="de-D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de-DE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Insektenschutzmittel </a:t>
            </a:r>
            <a:endParaRPr lang="de-D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de-DE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Schmerzmittel</a:t>
            </a:r>
            <a:endParaRPr lang="de-D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de-DE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Erste-Hilfe-Set </a:t>
            </a:r>
            <a:endParaRPr lang="de-D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de-DE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Desinfektionstücher oder -spray</a:t>
            </a:r>
            <a:endParaRPr lang="de-D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de-D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</a:pPr>
            <a:r>
              <a:rPr lang="de-DE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Verpflegung </a:t>
            </a:r>
            <a:endParaRPr lang="de-D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de-DE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Ausreichend Getränke </a:t>
            </a:r>
            <a:endParaRPr lang="de-D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de-DE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Proviant </a:t>
            </a:r>
            <a:endParaRPr lang="de-D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de-DE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Brotdose</a:t>
            </a:r>
            <a:endParaRPr lang="de-D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de-DE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Taschenmesser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de-DE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Trinkflasche zum auffüllen</a:t>
            </a:r>
            <a:endParaRPr lang="de-D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C7E02FD9-A889-69A2-08A5-A20418080A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6965" y="5349417"/>
            <a:ext cx="2191056" cy="1276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8504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164D969-46F1-44FC-B488-3FA68C6775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707"/>
            <a:ext cx="12188952" cy="6656293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3003D4E-E9FF-4669-90E7-7CED081587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35" t="20008" r="8214" b="57101"/>
          <a:stretch/>
        </p:blipFill>
        <p:spPr>
          <a:xfrm flipV="1">
            <a:off x="2" y="1"/>
            <a:ext cx="12191999" cy="1878950"/>
          </a:xfrm>
          <a:custGeom>
            <a:avLst/>
            <a:gdLst>
              <a:gd name="connsiteX0" fmla="*/ 0 w 12191999"/>
              <a:gd name="connsiteY0" fmla="*/ 1878950 h 1878950"/>
              <a:gd name="connsiteX1" fmla="*/ 12191999 w 12191999"/>
              <a:gd name="connsiteY1" fmla="*/ 1878950 h 1878950"/>
              <a:gd name="connsiteX2" fmla="*/ 12191999 w 12191999"/>
              <a:gd name="connsiteY2" fmla="*/ 0 h 1878950"/>
              <a:gd name="connsiteX3" fmla="*/ 0 w 12191999"/>
              <a:gd name="connsiteY3" fmla="*/ 0 h 1878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1999" h="1878950">
                <a:moveTo>
                  <a:pt x="0" y="1878950"/>
                </a:moveTo>
                <a:lnTo>
                  <a:pt x="12191999" y="1878950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7D98261-3895-4FB5-B9CE-26FAF63573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35" t="-1" r="8214" b="80325"/>
          <a:stretch/>
        </p:blipFill>
        <p:spPr>
          <a:xfrm flipV="1">
            <a:off x="0" y="4914024"/>
            <a:ext cx="12191999" cy="1614974"/>
          </a:xfrm>
          <a:custGeom>
            <a:avLst/>
            <a:gdLst>
              <a:gd name="connsiteX0" fmla="*/ 0 w 12191999"/>
              <a:gd name="connsiteY0" fmla="*/ 1614974 h 1614974"/>
              <a:gd name="connsiteX1" fmla="*/ 12191999 w 12191999"/>
              <a:gd name="connsiteY1" fmla="*/ 1614974 h 1614974"/>
              <a:gd name="connsiteX2" fmla="*/ 12191999 w 12191999"/>
              <a:gd name="connsiteY2" fmla="*/ 0 h 1614974"/>
              <a:gd name="connsiteX3" fmla="*/ 0 w 12191999"/>
              <a:gd name="connsiteY3" fmla="*/ 0 h 1614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1999" h="1614974">
                <a:moveTo>
                  <a:pt x="0" y="1614974"/>
                </a:moveTo>
                <a:lnTo>
                  <a:pt x="12191999" y="1614974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6021A421-4C05-431E-B8F8-274B9D62CF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5661" y="1401859"/>
            <a:ext cx="3510845" cy="4054282"/>
          </a:xfrm>
        </p:spPr>
        <p:txBody>
          <a:bodyPr>
            <a:normAutofit/>
          </a:bodyPr>
          <a:lstStyle/>
          <a:p>
            <a:r>
              <a:rPr lang="de-DE" sz="4000" dirty="0">
                <a:solidFill>
                  <a:srgbClr val="FFFFFF"/>
                </a:solidFill>
              </a:rPr>
              <a:t>www.evjujesbe.de/tourinfo22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FEA8F7F-ED60-4792-B554-78E81052A0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7800" y="1553134"/>
            <a:ext cx="6128539" cy="3751732"/>
          </a:xfrm>
        </p:spPr>
        <p:txBody>
          <a:bodyPr anchor="ctr">
            <a:normAutofit/>
          </a:bodyPr>
          <a:lstStyle/>
          <a:p>
            <a:r>
              <a:rPr lang="de-DE" sz="2200" dirty="0">
                <a:solidFill>
                  <a:srgbClr val="FFFFFF"/>
                </a:solidFill>
              </a:rPr>
              <a:t>Datenblatt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E0A01E6-95B9-424D-93AE-19F4928DFD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044454"/>
            <a:ext cx="12188952" cy="81354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4EB1E9A8-2ABB-2922-7D4C-6208D89CBB8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72" y="5581472"/>
            <a:ext cx="2191056" cy="1276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3508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CB6C291-6CAF-46DF-ACFF-AADF0FD03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8170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735DC46-5663-471D-AADB-81E00E65BC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4196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95E59CC-7059-4455-9789-EDFBBE8F5A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7983" r="60644" b="14447"/>
          <a:stretch/>
        </p:blipFill>
        <p:spPr>
          <a:xfrm>
            <a:off x="2777490" y="2"/>
            <a:ext cx="6185757" cy="6857999"/>
          </a:xfrm>
          <a:custGeom>
            <a:avLst/>
            <a:gdLst>
              <a:gd name="connsiteX0" fmla="*/ 0 w 9414510"/>
              <a:gd name="connsiteY0" fmla="*/ 0 h 6857999"/>
              <a:gd name="connsiteX1" fmla="*/ 9414510 w 9414510"/>
              <a:gd name="connsiteY1" fmla="*/ 0 h 6857999"/>
              <a:gd name="connsiteX2" fmla="*/ 9414510 w 9414510"/>
              <a:gd name="connsiteY2" fmla="*/ 6857999 h 6857999"/>
              <a:gd name="connsiteX3" fmla="*/ 0 w 9414510"/>
              <a:gd name="connsiteY3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414510" h="6857999">
                <a:moveTo>
                  <a:pt x="0" y="0"/>
                </a:moveTo>
                <a:lnTo>
                  <a:pt x="9414510" y="0"/>
                </a:lnTo>
                <a:lnTo>
                  <a:pt x="9414510" y="6857999"/>
                </a:lnTo>
                <a:lnTo>
                  <a:pt x="0" y="6857999"/>
                </a:lnTo>
                <a:close/>
              </a:path>
            </a:pathLst>
          </a:cu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B86DAEBB-A6FF-4553-99C6-CF7B1D75DA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</p:spPr>
        <p:txBody>
          <a:bodyPr>
            <a:normAutofit/>
          </a:bodyPr>
          <a:lstStyle/>
          <a:p>
            <a:r>
              <a:rPr lang="de-DE" dirty="0">
                <a:solidFill>
                  <a:srgbClr val="3F3F3F"/>
                </a:solidFill>
              </a:rPr>
              <a:t>Fahrradregeln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F23243F-2073-49A0-AE28-CC279B408B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04874" y="118587"/>
            <a:ext cx="1936025" cy="112442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de-DE" sz="2400" dirty="0">
                <a:solidFill>
                  <a:srgbClr val="FFFFFF"/>
                </a:solidFill>
              </a:rPr>
              <a:t>Handzeichen bei Halt</a:t>
            </a:r>
          </a:p>
        </p:txBody>
      </p:sp>
      <p:sp>
        <p:nvSpPr>
          <p:cNvPr id="7" name="Inhaltsplatzhalter 2">
            <a:extLst>
              <a:ext uri="{FF2B5EF4-FFF2-40B4-BE49-F238E27FC236}">
                <a16:creationId xmlns:a16="http://schemas.microsoft.com/office/drawing/2014/main" id="{A5F3608A-4D43-4322-8ABB-75BAFA401570}"/>
              </a:ext>
            </a:extLst>
          </p:cNvPr>
          <p:cNvSpPr txBox="1">
            <a:spLocks/>
          </p:cNvSpPr>
          <p:nvPr/>
        </p:nvSpPr>
        <p:spPr>
          <a:xfrm>
            <a:off x="6736853" y="324852"/>
            <a:ext cx="2226393" cy="131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de-DE" sz="2400" dirty="0">
                <a:solidFill>
                  <a:srgbClr val="FFFFFF"/>
                </a:solidFill>
              </a:rPr>
              <a:t>Rechtsfahrgebot</a:t>
            </a:r>
          </a:p>
        </p:txBody>
      </p:sp>
      <p:sp>
        <p:nvSpPr>
          <p:cNvPr id="9" name="Inhaltsplatzhalter 2">
            <a:extLst>
              <a:ext uri="{FF2B5EF4-FFF2-40B4-BE49-F238E27FC236}">
                <a16:creationId xmlns:a16="http://schemas.microsoft.com/office/drawing/2014/main" id="{ABE44049-F4AB-4BD8-ACD6-98CD21830A54}"/>
              </a:ext>
            </a:extLst>
          </p:cNvPr>
          <p:cNvSpPr txBox="1">
            <a:spLocks/>
          </p:cNvSpPr>
          <p:nvPr/>
        </p:nvSpPr>
        <p:spPr>
          <a:xfrm>
            <a:off x="6187587" y="1855868"/>
            <a:ext cx="1939384" cy="10270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de-DE" sz="2400" dirty="0">
                <a:solidFill>
                  <a:srgbClr val="FFFFFF"/>
                </a:solidFill>
              </a:rPr>
              <a:t>Hand an der Bremse</a:t>
            </a:r>
          </a:p>
        </p:txBody>
      </p:sp>
      <p:sp>
        <p:nvSpPr>
          <p:cNvPr id="13" name="Inhaltsplatzhalter 2">
            <a:extLst>
              <a:ext uri="{FF2B5EF4-FFF2-40B4-BE49-F238E27FC236}">
                <a16:creationId xmlns:a16="http://schemas.microsoft.com/office/drawing/2014/main" id="{1C71567C-40D9-40D0-81D0-580DCE73FC92}"/>
              </a:ext>
            </a:extLst>
          </p:cNvPr>
          <p:cNvSpPr txBox="1">
            <a:spLocks/>
          </p:cNvSpPr>
          <p:nvPr/>
        </p:nvSpPr>
        <p:spPr>
          <a:xfrm>
            <a:off x="6238634" y="3365832"/>
            <a:ext cx="2301386" cy="11219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de-DE" sz="2400" dirty="0">
                <a:solidFill>
                  <a:srgbClr val="FFFFFF"/>
                </a:solidFill>
              </a:rPr>
              <a:t>Abstand zum Vorderrad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B73B4892-C778-C396-4CE4-F37D56E6D95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801" y="5445036"/>
            <a:ext cx="2191056" cy="1276528"/>
          </a:xfrm>
          <a:prstGeom prst="rect">
            <a:avLst/>
          </a:prstGeom>
        </p:spPr>
      </p:pic>
      <p:sp>
        <p:nvSpPr>
          <p:cNvPr id="14" name="Inhaltsplatzhalter 2">
            <a:extLst>
              <a:ext uri="{FF2B5EF4-FFF2-40B4-BE49-F238E27FC236}">
                <a16:creationId xmlns:a16="http://schemas.microsoft.com/office/drawing/2014/main" id="{220BC284-7A41-DA90-B5F6-653D1D0118C4}"/>
              </a:ext>
            </a:extLst>
          </p:cNvPr>
          <p:cNvSpPr txBox="1">
            <a:spLocks/>
          </p:cNvSpPr>
          <p:nvPr/>
        </p:nvSpPr>
        <p:spPr>
          <a:xfrm>
            <a:off x="9706101" y="2112487"/>
            <a:ext cx="1936025" cy="11244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de-DE" sz="2400" dirty="0">
                <a:solidFill>
                  <a:srgbClr val="FFFFFF"/>
                </a:solidFill>
              </a:rPr>
              <a:t>Gefahr Kurven schneiden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46F85868-7DE4-1C3E-07E7-E1703E03E654}"/>
              </a:ext>
            </a:extLst>
          </p:cNvPr>
          <p:cNvSpPr txBox="1"/>
          <p:nvPr/>
        </p:nvSpPr>
        <p:spPr>
          <a:xfrm>
            <a:off x="8392936" y="4749235"/>
            <a:ext cx="242387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Font typeface="Arial" panose="020B0604020202020204" pitchFamily="34" charset="0"/>
              <a:buNone/>
            </a:pPr>
            <a:r>
              <a:rPr lang="de-DE" sz="1800" dirty="0">
                <a:solidFill>
                  <a:srgbClr val="FFFFFF"/>
                </a:solidFill>
              </a:rPr>
              <a:t>Vorrausschauend fahren</a:t>
            </a:r>
            <a:br>
              <a:rPr lang="de-DE" sz="1800" dirty="0">
                <a:solidFill>
                  <a:srgbClr val="FFFFFF"/>
                </a:solidFill>
              </a:rPr>
            </a:br>
            <a:r>
              <a:rPr lang="de-DE" sz="1800" dirty="0">
                <a:solidFill>
                  <a:srgbClr val="FFFFFF"/>
                </a:solidFill>
              </a:rPr>
              <a:t>Alte Menschen - </a:t>
            </a:r>
            <a:r>
              <a:rPr lang="de-DE" sz="1800" dirty="0" err="1">
                <a:solidFill>
                  <a:srgbClr val="FFFFFF"/>
                </a:solidFill>
              </a:rPr>
              <a:t>Fussgänger</a:t>
            </a:r>
            <a:endParaRPr lang="de-DE" sz="18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39183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802</Words>
  <Application>Microsoft Office PowerPoint</Application>
  <PresentationFormat>Breitbild</PresentationFormat>
  <Paragraphs>232</Paragraphs>
  <Slides>17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17</vt:i4>
      </vt:variant>
    </vt:vector>
  </HeadingPairs>
  <TitlesOfParts>
    <vt:vector size="24" baseType="lpstr">
      <vt:lpstr>Arial</vt:lpstr>
      <vt:lpstr>Calibri</vt:lpstr>
      <vt:lpstr>Calibri Light</vt:lpstr>
      <vt:lpstr>Courier New</vt:lpstr>
      <vt:lpstr>OfficinaSanITCBoo</vt:lpstr>
      <vt:lpstr>Symbol</vt:lpstr>
      <vt:lpstr>Office</vt:lpstr>
      <vt:lpstr>Tour #22</vt:lpstr>
      <vt:lpstr>PowerPoint-Präsentation</vt:lpstr>
      <vt:lpstr>Übersicht Woche</vt:lpstr>
      <vt:lpstr>Übernachtungsorte</vt:lpstr>
      <vt:lpstr>Was ich mitnehmen sollte…. </vt:lpstr>
      <vt:lpstr>Was ich mitnehmen sollte…. </vt:lpstr>
      <vt:lpstr>Was ich mitnehmen sollte…. </vt:lpstr>
      <vt:lpstr>www.evjujesbe.de/tourinfo22</vt:lpstr>
      <vt:lpstr>Fahrradregeln</vt:lpstr>
      <vt:lpstr>Regeln</vt:lpstr>
      <vt:lpstr>Umfrage</vt:lpstr>
      <vt:lpstr>Zeiten und so</vt:lpstr>
      <vt:lpstr>Hygiene</vt:lpstr>
      <vt:lpstr>Nicht jeder muss alles dabei haben, wir sollten nur nichts vergessen</vt:lpstr>
      <vt:lpstr>……und was ich  brauche</vt:lpstr>
      <vt:lpstr>Was ihr noch tun müsst….</vt:lpstr>
      <vt:lpstr>Fragen?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Rüdiger Sawatzki</dc:creator>
  <cp:lastModifiedBy>Rüdiger Sawatzki</cp:lastModifiedBy>
  <cp:revision>17</cp:revision>
  <cp:lastPrinted>2021-07-04T09:24:41Z</cp:lastPrinted>
  <dcterms:created xsi:type="dcterms:W3CDTF">2021-02-12T11:03:57Z</dcterms:created>
  <dcterms:modified xsi:type="dcterms:W3CDTF">2022-07-11T18:36:35Z</dcterms:modified>
</cp:coreProperties>
</file>